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20"/>
  </p:notesMasterIdLst>
  <p:sldIdLst>
    <p:sldId id="256" r:id="rId2"/>
    <p:sldId id="259" r:id="rId3"/>
    <p:sldId id="268" r:id="rId4"/>
    <p:sldId id="269" r:id="rId5"/>
    <p:sldId id="265" r:id="rId6"/>
    <p:sldId id="280" r:id="rId7"/>
    <p:sldId id="261" r:id="rId8"/>
    <p:sldId id="262" r:id="rId9"/>
    <p:sldId id="267" r:id="rId10"/>
    <p:sldId id="271" r:id="rId11"/>
    <p:sldId id="274" r:id="rId12"/>
    <p:sldId id="275" r:id="rId13"/>
    <p:sldId id="273" r:id="rId14"/>
    <p:sldId id="272" r:id="rId15"/>
    <p:sldId id="276" r:id="rId16"/>
    <p:sldId id="277" r:id="rId17"/>
    <p:sldId id="281"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0" d="100"/>
          <a:sy n="50" d="100"/>
        </p:scale>
        <p:origin x="106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BC4FF-D16F-4627-8A8B-0D0B3A719EF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5CBE5F6-9605-4DAA-9DD7-D22206158A9D}">
      <dgm:prSet/>
      <dgm:spPr/>
      <dgm:t>
        <a:bodyPr/>
        <a:lstStyle/>
        <a:p>
          <a:pPr>
            <a:lnSpc>
              <a:spcPct val="100000"/>
            </a:lnSpc>
          </a:pPr>
          <a:r>
            <a:rPr lang="en-US"/>
            <a:t>Orange County’s Land Development Code regulations remain in effect until Town’s Comprehensive Plan is amended to include the Chaine du Lac area.</a:t>
          </a:r>
        </a:p>
      </dgm:t>
    </dgm:pt>
    <dgm:pt modelId="{8E816287-F1EA-4CAE-AEFD-A54CB7DBC03C}" type="parTrans" cxnId="{A4EB7604-4499-40AE-A52F-6143498C8083}">
      <dgm:prSet/>
      <dgm:spPr/>
      <dgm:t>
        <a:bodyPr/>
        <a:lstStyle/>
        <a:p>
          <a:endParaRPr lang="en-US"/>
        </a:p>
      </dgm:t>
    </dgm:pt>
    <dgm:pt modelId="{03A21AB3-8854-4CDB-844E-C1632F3C8177}" type="sibTrans" cxnId="{A4EB7604-4499-40AE-A52F-6143498C8083}">
      <dgm:prSet/>
      <dgm:spPr/>
      <dgm:t>
        <a:bodyPr/>
        <a:lstStyle/>
        <a:p>
          <a:pPr>
            <a:lnSpc>
              <a:spcPct val="100000"/>
            </a:lnSpc>
          </a:pPr>
          <a:endParaRPr lang="en-US"/>
        </a:p>
      </dgm:t>
    </dgm:pt>
    <dgm:pt modelId="{8DC39414-C788-410E-BCA4-4276D2D76057}">
      <dgm:prSet/>
      <dgm:spPr/>
      <dgm:t>
        <a:bodyPr/>
        <a:lstStyle/>
        <a:p>
          <a:pPr>
            <a:lnSpc>
              <a:spcPct val="100000"/>
            </a:lnSpc>
          </a:pPr>
          <a:r>
            <a:rPr lang="en-US"/>
            <a:t>Once Town’s Comprehensive Plan is amended, Town’s Land Development Code regulations take effect.</a:t>
          </a:r>
        </a:p>
      </dgm:t>
    </dgm:pt>
    <dgm:pt modelId="{0D07770E-CF44-49C0-981F-76C8B6BDF85A}" type="parTrans" cxnId="{7D4CFCE1-D785-420E-8093-C512B4179980}">
      <dgm:prSet/>
      <dgm:spPr/>
      <dgm:t>
        <a:bodyPr/>
        <a:lstStyle/>
        <a:p>
          <a:endParaRPr lang="en-US"/>
        </a:p>
      </dgm:t>
    </dgm:pt>
    <dgm:pt modelId="{CD8E6C39-5DA9-4CFD-8E9E-C083E69AFAD6}" type="sibTrans" cxnId="{7D4CFCE1-D785-420E-8093-C512B4179980}">
      <dgm:prSet/>
      <dgm:spPr/>
      <dgm:t>
        <a:bodyPr/>
        <a:lstStyle/>
        <a:p>
          <a:pPr>
            <a:lnSpc>
              <a:spcPct val="100000"/>
            </a:lnSpc>
          </a:pPr>
          <a:endParaRPr lang="en-US"/>
        </a:p>
      </dgm:t>
    </dgm:pt>
    <dgm:pt modelId="{F8433566-8EA9-448E-B471-A8E0E9882AA1}">
      <dgm:prSet/>
      <dgm:spPr/>
      <dgm:t>
        <a:bodyPr/>
        <a:lstStyle/>
        <a:p>
          <a:pPr>
            <a:lnSpc>
              <a:spcPct val="100000"/>
            </a:lnSpc>
          </a:pPr>
          <a:r>
            <a:rPr lang="en-US"/>
            <a:t>Town’s Land Development Code allows for continuance of prior approved Orange County development agreements (Chaine du Lac and Park Avenue West) for annexed subdivisions to stay in effect after annexation.</a:t>
          </a:r>
        </a:p>
      </dgm:t>
    </dgm:pt>
    <dgm:pt modelId="{2CAD0409-B25C-4A71-A3DA-BB6DB9557C74}" type="parTrans" cxnId="{39383C31-624F-43AF-A185-5B9746486F6C}">
      <dgm:prSet/>
      <dgm:spPr/>
      <dgm:t>
        <a:bodyPr/>
        <a:lstStyle/>
        <a:p>
          <a:endParaRPr lang="en-US"/>
        </a:p>
      </dgm:t>
    </dgm:pt>
    <dgm:pt modelId="{934C24DC-2B2E-4589-8AE5-DA0100511E35}" type="sibTrans" cxnId="{39383C31-624F-43AF-A185-5B9746486F6C}">
      <dgm:prSet/>
      <dgm:spPr/>
      <dgm:t>
        <a:bodyPr/>
        <a:lstStyle/>
        <a:p>
          <a:pPr>
            <a:lnSpc>
              <a:spcPct val="100000"/>
            </a:lnSpc>
          </a:pPr>
          <a:endParaRPr lang="en-US"/>
        </a:p>
      </dgm:t>
    </dgm:pt>
    <dgm:pt modelId="{EA086D4F-7384-431B-B4D8-EDC0148C3F96}">
      <dgm:prSet/>
      <dgm:spPr/>
      <dgm:t>
        <a:bodyPr/>
        <a:lstStyle/>
        <a:p>
          <a:pPr>
            <a:lnSpc>
              <a:spcPct val="100000"/>
            </a:lnSpc>
          </a:pPr>
          <a:r>
            <a:rPr lang="en-US"/>
            <a:t>Town will assign the Planned Unit Development (PUD) Future Land Use and Zoning with specific development standards as part of the PUD to address conflicts with Orange County zoning requirements and Town zoning requirements.</a:t>
          </a:r>
        </a:p>
      </dgm:t>
    </dgm:pt>
    <dgm:pt modelId="{C59DE141-1F1F-4558-95E1-EE1CBC93DFC8}" type="parTrans" cxnId="{97D683C8-24DB-4D31-8A06-822BF4205F8B}">
      <dgm:prSet/>
      <dgm:spPr/>
      <dgm:t>
        <a:bodyPr/>
        <a:lstStyle/>
        <a:p>
          <a:endParaRPr lang="en-US"/>
        </a:p>
      </dgm:t>
    </dgm:pt>
    <dgm:pt modelId="{062953C4-CD62-40C5-9246-BE1D2A46A125}" type="sibTrans" cxnId="{97D683C8-24DB-4D31-8A06-822BF4205F8B}">
      <dgm:prSet/>
      <dgm:spPr/>
      <dgm:t>
        <a:bodyPr/>
        <a:lstStyle/>
        <a:p>
          <a:endParaRPr lang="en-US"/>
        </a:p>
      </dgm:t>
    </dgm:pt>
    <dgm:pt modelId="{569B4CC7-0CA0-4F0F-BB8B-941326700E9A}" type="pres">
      <dgm:prSet presAssocID="{DB8BC4FF-D16F-4627-8A8B-0D0B3A719EF5}" presName="root" presStyleCnt="0">
        <dgm:presLayoutVars>
          <dgm:dir/>
          <dgm:resizeHandles val="exact"/>
        </dgm:presLayoutVars>
      </dgm:prSet>
      <dgm:spPr/>
    </dgm:pt>
    <dgm:pt modelId="{7C998CF5-F67F-407F-9DDB-F2E0F0637E83}" type="pres">
      <dgm:prSet presAssocID="{DB8BC4FF-D16F-4627-8A8B-0D0B3A719EF5}" presName="container" presStyleCnt="0">
        <dgm:presLayoutVars>
          <dgm:dir/>
          <dgm:resizeHandles val="exact"/>
        </dgm:presLayoutVars>
      </dgm:prSet>
      <dgm:spPr/>
    </dgm:pt>
    <dgm:pt modelId="{5C4F3718-9579-44C5-B80B-8138C3A89125}" type="pres">
      <dgm:prSet presAssocID="{D5CBE5F6-9605-4DAA-9DD7-D22206158A9D}" presName="compNode" presStyleCnt="0"/>
      <dgm:spPr/>
    </dgm:pt>
    <dgm:pt modelId="{EFBB3A8B-4942-499E-9901-DE01B56ECC23}" type="pres">
      <dgm:prSet presAssocID="{D5CBE5F6-9605-4DAA-9DD7-D22206158A9D}" presName="iconBgRect" presStyleLbl="bgShp" presStyleIdx="0" presStyleCnt="4"/>
      <dgm:spPr/>
    </dgm:pt>
    <dgm:pt modelId="{063439F8-3909-4022-9DBC-D22BAD7D87F9}" type="pres">
      <dgm:prSet presAssocID="{D5CBE5F6-9605-4DAA-9DD7-D22206158A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0ABCE22F-E2F3-4F14-9779-4339193599D7}" type="pres">
      <dgm:prSet presAssocID="{D5CBE5F6-9605-4DAA-9DD7-D22206158A9D}" presName="spaceRect" presStyleCnt="0"/>
      <dgm:spPr/>
    </dgm:pt>
    <dgm:pt modelId="{F58991CA-C2A2-4B2B-B3D8-22DFCB23B71C}" type="pres">
      <dgm:prSet presAssocID="{D5CBE5F6-9605-4DAA-9DD7-D22206158A9D}" presName="textRect" presStyleLbl="revTx" presStyleIdx="0" presStyleCnt="4">
        <dgm:presLayoutVars>
          <dgm:chMax val="1"/>
          <dgm:chPref val="1"/>
        </dgm:presLayoutVars>
      </dgm:prSet>
      <dgm:spPr/>
    </dgm:pt>
    <dgm:pt modelId="{75040A6F-5A2F-40D1-99B2-00AE1D793BCA}" type="pres">
      <dgm:prSet presAssocID="{03A21AB3-8854-4CDB-844E-C1632F3C8177}" presName="sibTrans" presStyleLbl="sibTrans2D1" presStyleIdx="0" presStyleCnt="0"/>
      <dgm:spPr/>
    </dgm:pt>
    <dgm:pt modelId="{3BCF7FB6-C597-4D46-9AB5-F591FF45C793}" type="pres">
      <dgm:prSet presAssocID="{8DC39414-C788-410E-BCA4-4276D2D76057}" presName="compNode" presStyleCnt="0"/>
      <dgm:spPr/>
    </dgm:pt>
    <dgm:pt modelId="{F1975FD0-8E92-4A29-B874-DA9AAA965244}" type="pres">
      <dgm:prSet presAssocID="{8DC39414-C788-410E-BCA4-4276D2D76057}" presName="iconBgRect" presStyleLbl="bgShp" presStyleIdx="1" presStyleCnt="4"/>
      <dgm:spPr/>
    </dgm:pt>
    <dgm:pt modelId="{E64362A5-ECFB-4A84-8FCC-2B2951F0188C}" type="pres">
      <dgm:prSet presAssocID="{8DC39414-C788-410E-BCA4-4276D2D760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08C0D1C4-BEE4-4CFD-B1A3-E58BF195F005}" type="pres">
      <dgm:prSet presAssocID="{8DC39414-C788-410E-BCA4-4276D2D76057}" presName="spaceRect" presStyleCnt="0"/>
      <dgm:spPr/>
    </dgm:pt>
    <dgm:pt modelId="{228DFEFE-E064-4305-9CC2-D1999DE8E8FD}" type="pres">
      <dgm:prSet presAssocID="{8DC39414-C788-410E-BCA4-4276D2D76057}" presName="textRect" presStyleLbl="revTx" presStyleIdx="1" presStyleCnt="4">
        <dgm:presLayoutVars>
          <dgm:chMax val="1"/>
          <dgm:chPref val="1"/>
        </dgm:presLayoutVars>
      </dgm:prSet>
      <dgm:spPr/>
    </dgm:pt>
    <dgm:pt modelId="{CA41FB8B-0D81-4266-88CB-1EAA0E4A323E}" type="pres">
      <dgm:prSet presAssocID="{CD8E6C39-5DA9-4CFD-8E9E-C083E69AFAD6}" presName="sibTrans" presStyleLbl="sibTrans2D1" presStyleIdx="0" presStyleCnt="0"/>
      <dgm:spPr/>
    </dgm:pt>
    <dgm:pt modelId="{008184E4-1180-40E2-B390-404B6C8F5017}" type="pres">
      <dgm:prSet presAssocID="{F8433566-8EA9-448E-B471-A8E0E9882AA1}" presName="compNode" presStyleCnt="0"/>
      <dgm:spPr/>
    </dgm:pt>
    <dgm:pt modelId="{A5F93862-57FC-406C-B5B7-1635BAD9F9C4}" type="pres">
      <dgm:prSet presAssocID="{F8433566-8EA9-448E-B471-A8E0E9882AA1}" presName="iconBgRect" presStyleLbl="bgShp" presStyleIdx="2" presStyleCnt="4"/>
      <dgm:spPr/>
    </dgm:pt>
    <dgm:pt modelId="{D1A59617-5124-4519-BA01-960449EE7FC7}" type="pres">
      <dgm:prSet presAssocID="{F8433566-8EA9-448E-B471-A8E0E9882AA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FBE942E5-C7F8-4BC2-9125-76E7C5B8B696}" type="pres">
      <dgm:prSet presAssocID="{F8433566-8EA9-448E-B471-A8E0E9882AA1}" presName="spaceRect" presStyleCnt="0"/>
      <dgm:spPr/>
    </dgm:pt>
    <dgm:pt modelId="{D94F3BBF-11AC-4F52-B469-60C42FB1428E}" type="pres">
      <dgm:prSet presAssocID="{F8433566-8EA9-448E-B471-A8E0E9882AA1}" presName="textRect" presStyleLbl="revTx" presStyleIdx="2" presStyleCnt="4">
        <dgm:presLayoutVars>
          <dgm:chMax val="1"/>
          <dgm:chPref val="1"/>
        </dgm:presLayoutVars>
      </dgm:prSet>
      <dgm:spPr/>
    </dgm:pt>
    <dgm:pt modelId="{EA55692B-C09D-4C41-B69B-1C38A0E3121F}" type="pres">
      <dgm:prSet presAssocID="{934C24DC-2B2E-4589-8AE5-DA0100511E35}" presName="sibTrans" presStyleLbl="sibTrans2D1" presStyleIdx="0" presStyleCnt="0"/>
      <dgm:spPr/>
    </dgm:pt>
    <dgm:pt modelId="{A17D43FD-4603-49B9-B483-75897084C48D}" type="pres">
      <dgm:prSet presAssocID="{EA086D4F-7384-431B-B4D8-EDC0148C3F96}" presName="compNode" presStyleCnt="0"/>
      <dgm:spPr/>
    </dgm:pt>
    <dgm:pt modelId="{BF9D91A1-162B-4ABF-924C-64C2743608C3}" type="pres">
      <dgm:prSet presAssocID="{EA086D4F-7384-431B-B4D8-EDC0148C3F96}" presName="iconBgRect" presStyleLbl="bgShp" presStyleIdx="3" presStyleCnt="4"/>
      <dgm:spPr/>
    </dgm:pt>
    <dgm:pt modelId="{3E2527BD-4CAA-4D2D-B4E5-BB6B11C9D6E0}" type="pres">
      <dgm:prSet presAssocID="{EA086D4F-7384-431B-B4D8-EDC0148C3F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dozer"/>
        </a:ext>
      </dgm:extLst>
    </dgm:pt>
    <dgm:pt modelId="{94F54226-BF93-4BC3-8436-613404FD17BF}" type="pres">
      <dgm:prSet presAssocID="{EA086D4F-7384-431B-B4D8-EDC0148C3F96}" presName="spaceRect" presStyleCnt="0"/>
      <dgm:spPr/>
    </dgm:pt>
    <dgm:pt modelId="{1A5D28CB-4297-4766-AC3A-C501FB9FB030}" type="pres">
      <dgm:prSet presAssocID="{EA086D4F-7384-431B-B4D8-EDC0148C3F96}" presName="textRect" presStyleLbl="revTx" presStyleIdx="3" presStyleCnt="4">
        <dgm:presLayoutVars>
          <dgm:chMax val="1"/>
          <dgm:chPref val="1"/>
        </dgm:presLayoutVars>
      </dgm:prSet>
      <dgm:spPr/>
    </dgm:pt>
  </dgm:ptLst>
  <dgm:cxnLst>
    <dgm:cxn modelId="{A4EB7604-4499-40AE-A52F-6143498C8083}" srcId="{DB8BC4FF-D16F-4627-8A8B-0D0B3A719EF5}" destId="{D5CBE5F6-9605-4DAA-9DD7-D22206158A9D}" srcOrd="0" destOrd="0" parTransId="{8E816287-F1EA-4CAE-AEFD-A54CB7DBC03C}" sibTransId="{03A21AB3-8854-4CDB-844E-C1632F3C8177}"/>
    <dgm:cxn modelId="{90720326-8948-4F4C-9A09-4DBFF6C08890}" type="presOf" srcId="{F8433566-8EA9-448E-B471-A8E0E9882AA1}" destId="{D94F3BBF-11AC-4F52-B469-60C42FB1428E}" srcOrd="0" destOrd="0" presId="urn:microsoft.com/office/officeart/2018/2/layout/IconCircleList"/>
    <dgm:cxn modelId="{39383C31-624F-43AF-A185-5B9746486F6C}" srcId="{DB8BC4FF-D16F-4627-8A8B-0D0B3A719EF5}" destId="{F8433566-8EA9-448E-B471-A8E0E9882AA1}" srcOrd="2" destOrd="0" parTransId="{2CAD0409-B25C-4A71-A3DA-BB6DB9557C74}" sibTransId="{934C24DC-2B2E-4589-8AE5-DA0100511E35}"/>
    <dgm:cxn modelId="{C2F58447-670D-4135-8014-F703F280DC77}" type="presOf" srcId="{CD8E6C39-5DA9-4CFD-8E9E-C083E69AFAD6}" destId="{CA41FB8B-0D81-4266-88CB-1EAA0E4A323E}" srcOrd="0" destOrd="0" presId="urn:microsoft.com/office/officeart/2018/2/layout/IconCircleList"/>
    <dgm:cxn modelId="{43B60152-F36C-4120-9A5F-AF2A2DEF7F2F}" type="presOf" srcId="{DB8BC4FF-D16F-4627-8A8B-0D0B3A719EF5}" destId="{569B4CC7-0CA0-4F0F-BB8B-941326700E9A}" srcOrd="0" destOrd="0" presId="urn:microsoft.com/office/officeart/2018/2/layout/IconCircleList"/>
    <dgm:cxn modelId="{B42BA391-5013-43DF-8FB0-E1C4654A5C1F}" type="presOf" srcId="{03A21AB3-8854-4CDB-844E-C1632F3C8177}" destId="{75040A6F-5A2F-40D1-99B2-00AE1D793BCA}" srcOrd="0" destOrd="0" presId="urn:microsoft.com/office/officeart/2018/2/layout/IconCircleList"/>
    <dgm:cxn modelId="{69F5AD9B-B3D9-48BD-B386-807CAB13B528}" type="presOf" srcId="{D5CBE5F6-9605-4DAA-9DD7-D22206158A9D}" destId="{F58991CA-C2A2-4B2B-B3D8-22DFCB23B71C}" srcOrd="0" destOrd="0" presId="urn:microsoft.com/office/officeart/2018/2/layout/IconCircleList"/>
    <dgm:cxn modelId="{245512B8-0BD9-47D7-A345-502438BED496}" type="presOf" srcId="{934C24DC-2B2E-4589-8AE5-DA0100511E35}" destId="{EA55692B-C09D-4C41-B69B-1C38A0E3121F}" srcOrd="0" destOrd="0" presId="urn:microsoft.com/office/officeart/2018/2/layout/IconCircleList"/>
    <dgm:cxn modelId="{97D683C8-24DB-4D31-8A06-822BF4205F8B}" srcId="{DB8BC4FF-D16F-4627-8A8B-0D0B3A719EF5}" destId="{EA086D4F-7384-431B-B4D8-EDC0148C3F96}" srcOrd="3" destOrd="0" parTransId="{C59DE141-1F1F-4558-95E1-EE1CBC93DFC8}" sibTransId="{062953C4-CD62-40C5-9246-BE1D2A46A125}"/>
    <dgm:cxn modelId="{043C40CA-68BE-4675-B11B-C0349D3FC36A}" type="presOf" srcId="{EA086D4F-7384-431B-B4D8-EDC0148C3F96}" destId="{1A5D28CB-4297-4766-AC3A-C501FB9FB030}" srcOrd="0" destOrd="0" presId="urn:microsoft.com/office/officeart/2018/2/layout/IconCircleList"/>
    <dgm:cxn modelId="{2EEE3FCC-4CBE-4A9C-A8F3-B5C67CEB0437}" type="presOf" srcId="{8DC39414-C788-410E-BCA4-4276D2D76057}" destId="{228DFEFE-E064-4305-9CC2-D1999DE8E8FD}" srcOrd="0" destOrd="0" presId="urn:microsoft.com/office/officeart/2018/2/layout/IconCircleList"/>
    <dgm:cxn modelId="{7D4CFCE1-D785-420E-8093-C512B4179980}" srcId="{DB8BC4FF-D16F-4627-8A8B-0D0B3A719EF5}" destId="{8DC39414-C788-410E-BCA4-4276D2D76057}" srcOrd="1" destOrd="0" parTransId="{0D07770E-CF44-49C0-981F-76C8B6BDF85A}" sibTransId="{CD8E6C39-5DA9-4CFD-8E9E-C083E69AFAD6}"/>
    <dgm:cxn modelId="{816333B8-E3EB-4341-893F-8CB8A7A1C62E}" type="presParOf" srcId="{569B4CC7-0CA0-4F0F-BB8B-941326700E9A}" destId="{7C998CF5-F67F-407F-9DDB-F2E0F0637E83}" srcOrd="0" destOrd="0" presId="urn:microsoft.com/office/officeart/2018/2/layout/IconCircleList"/>
    <dgm:cxn modelId="{27669FD4-64C6-4976-9DCB-47570EB23298}" type="presParOf" srcId="{7C998CF5-F67F-407F-9DDB-F2E0F0637E83}" destId="{5C4F3718-9579-44C5-B80B-8138C3A89125}" srcOrd="0" destOrd="0" presId="urn:microsoft.com/office/officeart/2018/2/layout/IconCircleList"/>
    <dgm:cxn modelId="{25CC8CF0-AD0B-4E79-B440-714029CC18AB}" type="presParOf" srcId="{5C4F3718-9579-44C5-B80B-8138C3A89125}" destId="{EFBB3A8B-4942-499E-9901-DE01B56ECC23}" srcOrd="0" destOrd="0" presId="urn:microsoft.com/office/officeart/2018/2/layout/IconCircleList"/>
    <dgm:cxn modelId="{B778B852-B07B-4A9D-BD36-8DE6D0B6D9FD}" type="presParOf" srcId="{5C4F3718-9579-44C5-B80B-8138C3A89125}" destId="{063439F8-3909-4022-9DBC-D22BAD7D87F9}" srcOrd="1" destOrd="0" presId="urn:microsoft.com/office/officeart/2018/2/layout/IconCircleList"/>
    <dgm:cxn modelId="{232BD69D-95A9-46B6-A426-77AE3C20D24A}" type="presParOf" srcId="{5C4F3718-9579-44C5-B80B-8138C3A89125}" destId="{0ABCE22F-E2F3-4F14-9779-4339193599D7}" srcOrd="2" destOrd="0" presId="urn:microsoft.com/office/officeart/2018/2/layout/IconCircleList"/>
    <dgm:cxn modelId="{51538376-ADF6-4591-8F85-D66BD0351E00}" type="presParOf" srcId="{5C4F3718-9579-44C5-B80B-8138C3A89125}" destId="{F58991CA-C2A2-4B2B-B3D8-22DFCB23B71C}" srcOrd="3" destOrd="0" presId="urn:microsoft.com/office/officeart/2018/2/layout/IconCircleList"/>
    <dgm:cxn modelId="{3432EFF2-C6E7-4B26-874E-5321FE66EFD2}" type="presParOf" srcId="{7C998CF5-F67F-407F-9DDB-F2E0F0637E83}" destId="{75040A6F-5A2F-40D1-99B2-00AE1D793BCA}" srcOrd="1" destOrd="0" presId="urn:microsoft.com/office/officeart/2018/2/layout/IconCircleList"/>
    <dgm:cxn modelId="{933ADD9C-6BE3-42B9-BB37-B5ADD6404BF5}" type="presParOf" srcId="{7C998CF5-F67F-407F-9DDB-F2E0F0637E83}" destId="{3BCF7FB6-C597-4D46-9AB5-F591FF45C793}" srcOrd="2" destOrd="0" presId="urn:microsoft.com/office/officeart/2018/2/layout/IconCircleList"/>
    <dgm:cxn modelId="{21FC1A9F-BE60-41CF-A544-3CE649304FE7}" type="presParOf" srcId="{3BCF7FB6-C597-4D46-9AB5-F591FF45C793}" destId="{F1975FD0-8E92-4A29-B874-DA9AAA965244}" srcOrd="0" destOrd="0" presId="urn:microsoft.com/office/officeart/2018/2/layout/IconCircleList"/>
    <dgm:cxn modelId="{6EA48F16-AADB-4A4C-AAB0-D385D6B32AD3}" type="presParOf" srcId="{3BCF7FB6-C597-4D46-9AB5-F591FF45C793}" destId="{E64362A5-ECFB-4A84-8FCC-2B2951F0188C}" srcOrd="1" destOrd="0" presId="urn:microsoft.com/office/officeart/2018/2/layout/IconCircleList"/>
    <dgm:cxn modelId="{802522D3-089A-4AA5-8066-985C85727F8D}" type="presParOf" srcId="{3BCF7FB6-C597-4D46-9AB5-F591FF45C793}" destId="{08C0D1C4-BEE4-4CFD-B1A3-E58BF195F005}" srcOrd="2" destOrd="0" presId="urn:microsoft.com/office/officeart/2018/2/layout/IconCircleList"/>
    <dgm:cxn modelId="{2CF724CA-7485-441E-82CD-258C476FA455}" type="presParOf" srcId="{3BCF7FB6-C597-4D46-9AB5-F591FF45C793}" destId="{228DFEFE-E064-4305-9CC2-D1999DE8E8FD}" srcOrd="3" destOrd="0" presId="urn:microsoft.com/office/officeart/2018/2/layout/IconCircleList"/>
    <dgm:cxn modelId="{4657DC18-348E-4DD5-B809-2549B212CB96}" type="presParOf" srcId="{7C998CF5-F67F-407F-9DDB-F2E0F0637E83}" destId="{CA41FB8B-0D81-4266-88CB-1EAA0E4A323E}" srcOrd="3" destOrd="0" presId="urn:microsoft.com/office/officeart/2018/2/layout/IconCircleList"/>
    <dgm:cxn modelId="{60427B52-B261-4FC7-8C2B-89B921688D49}" type="presParOf" srcId="{7C998CF5-F67F-407F-9DDB-F2E0F0637E83}" destId="{008184E4-1180-40E2-B390-404B6C8F5017}" srcOrd="4" destOrd="0" presId="urn:microsoft.com/office/officeart/2018/2/layout/IconCircleList"/>
    <dgm:cxn modelId="{FFD383A4-1FDB-42E0-B488-819CB27B616A}" type="presParOf" srcId="{008184E4-1180-40E2-B390-404B6C8F5017}" destId="{A5F93862-57FC-406C-B5B7-1635BAD9F9C4}" srcOrd="0" destOrd="0" presId="urn:microsoft.com/office/officeart/2018/2/layout/IconCircleList"/>
    <dgm:cxn modelId="{F564BA9B-E858-4FB2-88F4-4340CE8464F4}" type="presParOf" srcId="{008184E4-1180-40E2-B390-404B6C8F5017}" destId="{D1A59617-5124-4519-BA01-960449EE7FC7}" srcOrd="1" destOrd="0" presId="urn:microsoft.com/office/officeart/2018/2/layout/IconCircleList"/>
    <dgm:cxn modelId="{018D83FA-E4C9-4FA6-8C79-3613A9C28852}" type="presParOf" srcId="{008184E4-1180-40E2-B390-404B6C8F5017}" destId="{FBE942E5-C7F8-4BC2-9125-76E7C5B8B696}" srcOrd="2" destOrd="0" presId="urn:microsoft.com/office/officeart/2018/2/layout/IconCircleList"/>
    <dgm:cxn modelId="{D0B9982C-5099-43F9-8137-58580B934AF3}" type="presParOf" srcId="{008184E4-1180-40E2-B390-404B6C8F5017}" destId="{D94F3BBF-11AC-4F52-B469-60C42FB1428E}" srcOrd="3" destOrd="0" presId="urn:microsoft.com/office/officeart/2018/2/layout/IconCircleList"/>
    <dgm:cxn modelId="{B1F58843-6405-4E67-82A8-0D78EDB0AE82}" type="presParOf" srcId="{7C998CF5-F67F-407F-9DDB-F2E0F0637E83}" destId="{EA55692B-C09D-4C41-B69B-1C38A0E3121F}" srcOrd="5" destOrd="0" presId="urn:microsoft.com/office/officeart/2018/2/layout/IconCircleList"/>
    <dgm:cxn modelId="{D6DF87A6-6739-4606-8900-373C089FC6F5}" type="presParOf" srcId="{7C998CF5-F67F-407F-9DDB-F2E0F0637E83}" destId="{A17D43FD-4603-49B9-B483-75897084C48D}" srcOrd="6" destOrd="0" presId="urn:microsoft.com/office/officeart/2018/2/layout/IconCircleList"/>
    <dgm:cxn modelId="{685EDC0F-A16F-4291-AAFB-5B5BEA212C15}" type="presParOf" srcId="{A17D43FD-4603-49B9-B483-75897084C48D}" destId="{BF9D91A1-162B-4ABF-924C-64C2743608C3}" srcOrd="0" destOrd="0" presId="urn:microsoft.com/office/officeart/2018/2/layout/IconCircleList"/>
    <dgm:cxn modelId="{EC83B566-43D3-4FF3-B16A-723F7AA45C40}" type="presParOf" srcId="{A17D43FD-4603-49B9-B483-75897084C48D}" destId="{3E2527BD-4CAA-4D2D-B4E5-BB6B11C9D6E0}" srcOrd="1" destOrd="0" presId="urn:microsoft.com/office/officeart/2018/2/layout/IconCircleList"/>
    <dgm:cxn modelId="{1940C280-6B4B-4D0C-8E75-329DEE386105}" type="presParOf" srcId="{A17D43FD-4603-49B9-B483-75897084C48D}" destId="{94F54226-BF93-4BC3-8436-613404FD17BF}" srcOrd="2" destOrd="0" presId="urn:microsoft.com/office/officeart/2018/2/layout/IconCircleList"/>
    <dgm:cxn modelId="{773A6F7E-862F-48DD-B87B-803D465F6417}" type="presParOf" srcId="{A17D43FD-4603-49B9-B483-75897084C48D}" destId="{1A5D28CB-4297-4766-AC3A-C501FB9FB03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C819AC-6961-4D0B-93B3-1AC436C9848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16AC772-53D4-428E-A6CF-4C405B5351F0}">
      <dgm:prSet/>
      <dgm:spPr/>
      <dgm:t>
        <a:bodyPr/>
        <a:lstStyle/>
        <a:p>
          <a:r>
            <a:rPr lang="en-US"/>
            <a:t>Town Responsibilities vs. HOA responsibilities</a:t>
          </a:r>
        </a:p>
      </dgm:t>
    </dgm:pt>
    <dgm:pt modelId="{51ABFE71-15E3-43AF-8D46-EF13F913B245}" type="parTrans" cxnId="{F92C7DD8-42CC-484D-AF15-2EAB128052A2}">
      <dgm:prSet/>
      <dgm:spPr/>
      <dgm:t>
        <a:bodyPr/>
        <a:lstStyle/>
        <a:p>
          <a:endParaRPr lang="en-US"/>
        </a:p>
      </dgm:t>
    </dgm:pt>
    <dgm:pt modelId="{1667F66B-2E54-453C-A3A8-24BDB33C7149}" type="sibTrans" cxnId="{F92C7DD8-42CC-484D-AF15-2EAB128052A2}">
      <dgm:prSet/>
      <dgm:spPr/>
      <dgm:t>
        <a:bodyPr/>
        <a:lstStyle/>
        <a:p>
          <a:endParaRPr lang="en-US"/>
        </a:p>
      </dgm:t>
    </dgm:pt>
    <dgm:pt modelId="{92113F17-4280-44CA-A260-103FA0377111}">
      <dgm:prSet/>
      <dgm:spPr/>
      <dgm:t>
        <a:bodyPr/>
        <a:lstStyle/>
        <a:p>
          <a:r>
            <a:rPr lang="en-US"/>
            <a:t>Solid Waste/Recycling</a:t>
          </a:r>
        </a:p>
      </dgm:t>
    </dgm:pt>
    <dgm:pt modelId="{152428B9-ADA5-4836-8FC2-E4630B4623BA}" type="parTrans" cxnId="{81FC4ADA-E690-4A50-8808-38626A9A0C84}">
      <dgm:prSet/>
      <dgm:spPr/>
      <dgm:t>
        <a:bodyPr/>
        <a:lstStyle/>
        <a:p>
          <a:endParaRPr lang="en-US"/>
        </a:p>
      </dgm:t>
    </dgm:pt>
    <dgm:pt modelId="{F57BC032-8DD7-4EED-ABDF-53829ACEA775}" type="sibTrans" cxnId="{81FC4ADA-E690-4A50-8808-38626A9A0C84}">
      <dgm:prSet/>
      <dgm:spPr/>
      <dgm:t>
        <a:bodyPr/>
        <a:lstStyle/>
        <a:p>
          <a:endParaRPr lang="en-US"/>
        </a:p>
      </dgm:t>
    </dgm:pt>
    <dgm:pt modelId="{7CF15045-BC3C-406E-BFD6-A9DBA3C6CA39}">
      <dgm:prSet/>
      <dgm:spPr/>
      <dgm:t>
        <a:bodyPr/>
        <a:lstStyle/>
        <a:p>
          <a:r>
            <a:rPr lang="en-US"/>
            <a:t>Fire Service Protection &amp; EMS</a:t>
          </a:r>
        </a:p>
      </dgm:t>
    </dgm:pt>
    <dgm:pt modelId="{ECBB7936-B066-4363-9C64-54209958DECD}" type="parTrans" cxnId="{A1A0AAED-67C7-45A7-82DA-071BACC5F6DE}">
      <dgm:prSet/>
      <dgm:spPr/>
      <dgm:t>
        <a:bodyPr/>
        <a:lstStyle/>
        <a:p>
          <a:endParaRPr lang="en-US"/>
        </a:p>
      </dgm:t>
    </dgm:pt>
    <dgm:pt modelId="{70E49A51-C57F-4655-80E4-722AAFF13319}" type="sibTrans" cxnId="{A1A0AAED-67C7-45A7-82DA-071BACC5F6DE}">
      <dgm:prSet/>
      <dgm:spPr/>
      <dgm:t>
        <a:bodyPr/>
        <a:lstStyle/>
        <a:p>
          <a:endParaRPr lang="en-US"/>
        </a:p>
      </dgm:t>
    </dgm:pt>
    <dgm:pt modelId="{C0048EC1-9E01-40D7-B142-A1383E85A1A4}">
      <dgm:prSet/>
      <dgm:spPr/>
      <dgm:t>
        <a:bodyPr/>
        <a:lstStyle/>
        <a:p>
          <a:r>
            <a:rPr lang="en-US"/>
            <a:t>Politics</a:t>
          </a:r>
        </a:p>
      </dgm:t>
    </dgm:pt>
    <dgm:pt modelId="{187BEF8C-FEE8-4C38-82FA-6CBCB09B83D6}" type="parTrans" cxnId="{B1AC871E-1CB5-47DE-845D-8156849E8D6C}">
      <dgm:prSet/>
      <dgm:spPr/>
      <dgm:t>
        <a:bodyPr/>
        <a:lstStyle/>
        <a:p>
          <a:endParaRPr lang="en-US"/>
        </a:p>
      </dgm:t>
    </dgm:pt>
    <dgm:pt modelId="{28EB5AB2-F51E-47D5-8A1A-925798DE21CE}" type="sibTrans" cxnId="{B1AC871E-1CB5-47DE-845D-8156849E8D6C}">
      <dgm:prSet/>
      <dgm:spPr/>
      <dgm:t>
        <a:bodyPr/>
        <a:lstStyle/>
        <a:p>
          <a:endParaRPr lang="en-US"/>
        </a:p>
      </dgm:t>
    </dgm:pt>
    <dgm:pt modelId="{89810AB2-9322-4654-B70B-E4F6D5672781}">
      <dgm:prSet/>
      <dgm:spPr/>
      <dgm:t>
        <a:bodyPr/>
        <a:lstStyle/>
        <a:p>
          <a:r>
            <a:rPr lang="en-US"/>
            <a:t>Additional Benefits</a:t>
          </a:r>
        </a:p>
      </dgm:t>
    </dgm:pt>
    <dgm:pt modelId="{A09C3A63-784A-490A-937C-E531D24DA49E}" type="parTrans" cxnId="{6481CD8F-ED37-46C5-913F-09CFA7A6EECA}">
      <dgm:prSet/>
      <dgm:spPr/>
      <dgm:t>
        <a:bodyPr/>
        <a:lstStyle/>
        <a:p>
          <a:endParaRPr lang="en-US"/>
        </a:p>
      </dgm:t>
    </dgm:pt>
    <dgm:pt modelId="{0CEA5677-7DCB-4E63-B6D8-9ADF20C58FC9}" type="sibTrans" cxnId="{6481CD8F-ED37-46C5-913F-09CFA7A6EECA}">
      <dgm:prSet/>
      <dgm:spPr/>
      <dgm:t>
        <a:bodyPr/>
        <a:lstStyle/>
        <a:p>
          <a:endParaRPr lang="en-US"/>
        </a:p>
      </dgm:t>
    </dgm:pt>
    <dgm:pt modelId="{5C65C77F-45A7-4C4D-8C17-72B7258461FD}">
      <dgm:prSet/>
      <dgm:spPr/>
      <dgm:t>
        <a:bodyPr/>
        <a:lstStyle/>
        <a:p>
          <a:r>
            <a:rPr lang="en-US"/>
            <a:t>Financial Impacts</a:t>
          </a:r>
        </a:p>
      </dgm:t>
    </dgm:pt>
    <dgm:pt modelId="{092160D8-C455-42B9-AC0B-D83DFAF336EE}" type="parTrans" cxnId="{CFD7225B-2E37-4777-8183-5BC99FB3DD47}">
      <dgm:prSet/>
      <dgm:spPr/>
      <dgm:t>
        <a:bodyPr/>
        <a:lstStyle/>
        <a:p>
          <a:endParaRPr lang="en-US"/>
        </a:p>
      </dgm:t>
    </dgm:pt>
    <dgm:pt modelId="{2EC31F61-93A5-4402-8138-5002FFD4A9B1}" type="sibTrans" cxnId="{CFD7225B-2E37-4777-8183-5BC99FB3DD47}">
      <dgm:prSet/>
      <dgm:spPr/>
      <dgm:t>
        <a:bodyPr/>
        <a:lstStyle/>
        <a:p>
          <a:endParaRPr lang="en-US"/>
        </a:p>
      </dgm:t>
    </dgm:pt>
    <dgm:pt modelId="{F6B7D3FB-175B-44C7-86B9-EEBF7C2CAB07}" type="pres">
      <dgm:prSet presAssocID="{79C819AC-6961-4D0B-93B3-1AC436C9848A}" presName="root" presStyleCnt="0">
        <dgm:presLayoutVars>
          <dgm:dir/>
          <dgm:resizeHandles val="exact"/>
        </dgm:presLayoutVars>
      </dgm:prSet>
      <dgm:spPr/>
    </dgm:pt>
    <dgm:pt modelId="{3B20E253-E3D3-446D-B68D-B6A7B0F39AF6}" type="pres">
      <dgm:prSet presAssocID="{516AC772-53D4-428E-A6CF-4C405B5351F0}" presName="compNode" presStyleCnt="0"/>
      <dgm:spPr/>
    </dgm:pt>
    <dgm:pt modelId="{1DC1FC44-4A68-42D9-86B4-BB887FCB98FE}" type="pres">
      <dgm:prSet presAssocID="{516AC772-53D4-428E-A6CF-4C405B5351F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4A53A30-9777-4723-BD45-98995F010B99}" type="pres">
      <dgm:prSet presAssocID="{516AC772-53D4-428E-A6CF-4C405B5351F0}" presName="spaceRect" presStyleCnt="0"/>
      <dgm:spPr/>
    </dgm:pt>
    <dgm:pt modelId="{246CEA58-6F41-40B6-BB40-AF17FD0E8247}" type="pres">
      <dgm:prSet presAssocID="{516AC772-53D4-428E-A6CF-4C405B5351F0}" presName="textRect" presStyleLbl="revTx" presStyleIdx="0" presStyleCnt="6">
        <dgm:presLayoutVars>
          <dgm:chMax val="1"/>
          <dgm:chPref val="1"/>
        </dgm:presLayoutVars>
      </dgm:prSet>
      <dgm:spPr/>
    </dgm:pt>
    <dgm:pt modelId="{7EA3E11D-3520-46F8-86CA-5EEB6EF77729}" type="pres">
      <dgm:prSet presAssocID="{1667F66B-2E54-453C-A3A8-24BDB33C7149}" presName="sibTrans" presStyleCnt="0"/>
      <dgm:spPr/>
    </dgm:pt>
    <dgm:pt modelId="{23D303AF-94CB-4C0B-A2B7-2901ABD0FB06}" type="pres">
      <dgm:prSet presAssocID="{92113F17-4280-44CA-A260-103FA0377111}" presName="compNode" presStyleCnt="0"/>
      <dgm:spPr/>
    </dgm:pt>
    <dgm:pt modelId="{4E319C2A-D8A7-412F-BA62-693D2EB9B86B}" type="pres">
      <dgm:prSet presAssocID="{92113F17-4280-44CA-A260-103FA037711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Sign"/>
        </a:ext>
      </dgm:extLst>
    </dgm:pt>
    <dgm:pt modelId="{33F4E4EA-50CC-40FF-BEEA-97A1C107B94A}" type="pres">
      <dgm:prSet presAssocID="{92113F17-4280-44CA-A260-103FA0377111}" presName="spaceRect" presStyleCnt="0"/>
      <dgm:spPr/>
    </dgm:pt>
    <dgm:pt modelId="{5C94C1D4-9B7B-47E5-98DB-0CC03C180A2C}" type="pres">
      <dgm:prSet presAssocID="{92113F17-4280-44CA-A260-103FA0377111}" presName="textRect" presStyleLbl="revTx" presStyleIdx="1" presStyleCnt="6">
        <dgm:presLayoutVars>
          <dgm:chMax val="1"/>
          <dgm:chPref val="1"/>
        </dgm:presLayoutVars>
      </dgm:prSet>
      <dgm:spPr/>
    </dgm:pt>
    <dgm:pt modelId="{6C1F5797-F81A-4F23-AFE9-2F7B49F8A66A}" type="pres">
      <dgm:prSet presAssocID="{F57BC032-8DD7-4EED-ABDF-53829ACEA775}" presName="sibTrans" presStyleCnt="0"/>
      <dgm:spPr/>
    </dgm:pt>
    <dgm:pt modelId="{47B23D76-CDF0-40F6-B3CC-1486DC740ABB}" type="pres">
      <dgm:prSet presAssocID="{7CF15045-BC3C-406E-BFD6-A9DBA3C6CA39}" presName="compNode" presStyleCnt="0"/>
      <dgm:spPr/>
    </dgm:pt>
    <dgm:pt modelId="{8C154D9B-B663-4DC9-8240-45D36032142C}" type="pres">
      <dgm:prSet presAssocID="{7CF15045-BC3C-406E-BFD6-A9DBA3C6CA3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
        </a:ext>
      </dgm:extLst>
    </dgm:pt>
    <dgm:pt modelId="{D5EA8427-DC7D-4167-8DCE-299759AEC8D6}" type="pres">
      <dgm:prSet presAssocID="{7CF15045-BC3C-406E-BFD6-A9DBA3C6CA39}" presName="spaceRect" presStyleCnt="0"/>
      <dgm:spPr/>
    </dgm:pt>
    <dgm:pt modelId="{0A6D3EDB-9BE8-4D73-8E10-7E73BEF33A0E}" type="pres">
      <dgm:prSet presAssocID="{7CF15045-BC3C-406E-BFD6-A9DBA3C6CA39}" presName="textRect" presStyleLbl="revTx" presStyleIdx="2" presStyleCnt="6">
        <dgm:presLayoutVars>
          <dgm:chMax val="1"/>
          <dgm:chPref val="1"/>
        </dgm:presLayoutVars>
      </dgm:prSet>
      <dgm:spPr/>
    </dgm:pt>
    <dgm:pt modelId="{352A013F-A904-4428-98D4-BF306D41A286}" type="pres">
      <dgm:prSet presAssocID="{70E49A51-C57F-4655-80E4-722AAFF13319}" presName="sibTrans" presStyleCnt="0"/>
      <dgm:spPr/>
    </dgm:pt>
    <dgm:pt modelId="{0D7B7B2B-BA36-46DE-92B5-18908018FD0D}" type="pres">
      <dgm:prSet presAssocID="{C0048EC1-9E01-40D7-B142-A1383E85A1A4}" presName="compNode" presStyleCnt="0"/>
      <dgm:spPr/>
    </dgm:pt>
    <dgm:pt modelId="{D4BEFD02-AC98-4823-9BBA-D19BADC51C23}" type="pres">
      <dgm:prSet presAssocID="{C0048EC1-9E01-40D7-B142-A1383E85A1A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05E3BC0D-A572-420A-96E5-E150452BAACA}" type="pres">
      <dgm:prSet presAssocID="{C0048EC1-9E01-40D7-B142-A1383E85A1A4}" presName="spaceRect" presStyleCnt="0"/>
      <dgm:spPr/>
    </dgm:pt>
    <dgm:pt modelId="{F4980406-9245-48AD-8DC9-0710ACE34F08}" type="pres">
      <dgm:prSet presAssocID="{C0048EC1-9E01-40D7-B142-A1383E85A1A4}" presName="textRect" presStyleLbl="revTx" presStyleIdx="3" presStyleCnt="6">
        <dgm:presLayoutVars>
          <dgm:chMax val="1"/>
          <dgm:chPref val="1"/>
        </dgm:presLayoutVars>
      </dgm:prSet>
      <dgm:spPr/>
    </dgm:pt>
    <dgm:pt modelId="{E3887911-8826-4745-9295-D5029964B5C3}" type="pres">
      <dgm:prSet presAssocID="{28EB5AB2-F51E-47D5-8A1A-925798DE21CE}" presName="sibTrans" presStyleCnt="0"/>
      <dgm:spPr/>
    </dgm:pt>
    <dgm:pt modelId="{9AC67D68-F98B-4AEB-943C-0D3C2BA4F118}" type="pres">
      <dgm:prSet presAssocID="{89810AB2-9322-4654-B70B-E4F6D5672781}" presName="compNode" presStyleCnt="0"/>
      <dgm:spPr/>
    </dgm:pt>
    <dgm:pt modelId="{397D21CA-DD61-44BB-A156-9F84B8B2216C}" type="pres">
      <dgm:prSet presAssocID="{89810AB2-9322-4654-B70B-E4F6D567278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125D814D-A3F8-4848-A0B7-37AEBC1FE611}" type="pres">
      <dgm:prSet presAssocID="{89810AB2-9322-4654-B70B-E4F6D5672781}" presName="spaceRect" presStyleCnt="0"/>
      <dgm:spPr/>
    </dgm:pt>
    <dgm:pt modelId="{323A6E7A-40C0-4184-B9B7-B5337C592A2D}" type="pres">
      <dgm:prSet presAssocID="{89810AB2-9322-4654-B70B-E4F6D5672781}" presName="textRect" presStyleLbl="revTx" presStyleIdx="4" presStyleCnt="6">
        <dgm:presLayoutVars>
          <dgm:chMax val="1"/>
          <dgm:chPref val="1"/>
        </dgm:presLayoutVars>
      </dgm:prSet>
      <dgm:spPr/>
    </dgm:pt>
    <dgm:pt modelId="{84E105EA-1408-4FB7-B14B-628345A09251}" type="pres">
      <dgm:prSet presAssocID="{0CEA5677-7DCB-4E63-B6D8-9ADF20C58FC9}" presName="sibTrans" presStyleCnt="0"/>
      <dgm:spPr/>
    </dgm:pt>
    <dgm:pt modelId="{5DDDFC9F-C54F-4284-8E2F-37DE957606E5}" type="pres">
      <dgm:prSet presAssocID="{5C65C77F-45A7-4C4D-8C17-72B7258461FD}" presName="compNode" presStyleCnt="0"/>
      <dgm:spPr/>
    </dgm:pt>
    <dgm:pt modelId="{0BE6159A-B973-4CC5-97DF-E65BCFB18350}" type="pres">
      <dgm:prSet presAssocID="{5C65C77F-45A7-4C4D-8C17-72B7258461F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F830ACE0-2E91-465C-B76D-9D62679BD3AF}" type="pres">
      <dgm:prSet presAssocID="{5C65C77F-45A7-4C4D-8C17-72B7258461FD}" presName="spaceRect" presStyleCnt="0"/>
      <dgm:spPr/>
    </dgm:pt>
    <dgm:pt modelId="{1EF26E1C-DA12-4386-99D2-1E71A49D6742}" type="pres">
      <dgm:prSet presAssocID="{5C65C77F-45A7-4C4D-8C17-72B7258461FD}" presName="textRect" presStyleLbl="revTx" presStyleIdx="5" presStyleCnt="6">
        <dgm:presLayoutVars>
          <dgm:chMax val="1"/>
          <dgm:chPref val="1"/>
        </dgm:presLayoutVars>
      </dgm:prSet>
      <dgm:spPr/>
    </dgm:pt>
  </dgm:ptLst>
  <dgm:cxnLst>
    <dgm:cxn modelId="{ADA75E1D-8680-488C-8855-350DBE3FECCE}" type="presOf" srcId="{5C65C77F-45A7-4C4D-8C17-72B7258461FD}" destId="{1EF26E1C-DA12-4386-99D2-1E71A49D6742}" srcOrd="0" destOrd="0" presId="urn:microsoft.com/office/officeart/2018/2/layout/IconLabelList"/>
    <dgm:cxn modelId="{B1AC871E-1CB5-47DE-845D-8156849E8D6C}" srcId="{79C819AC-6961-4D0B-93B3-1AC436C9848A}" destId="{C0048EC1-9E01-40D7-B142-A1383E85A1A4}" srcOrd="3" destOrd="0" parTransId="{187BEF8C-FEE8-4C38-82FA-6CBCB09B83D6}" sibTransId="{28EB5AB2-F51E-47D5-8A1A-925798DE21CE}"/>
    <dgm:cxn modelId="{BE5A983C-5E6E-4FD7-ACCD-3923C1C4D9E6}" type="presOf" srcId="{89810AB2-9322-4654-B70B-E4F6D5672781}" destId="{323A6E7A-40C0-4184-B9B7-B5337C592A2D}" srcOrd="0" destOrd="0" presId="urn:microsoft.com/office/officeart/2018/2/layout/IconLabelList"/>
    <dgm:cxn modelId="{CFD7225B-2E37-4777-8183-5BC99FB3DD47}" srcId="{79C819AC-6961-4D0B-93B3-1AC436C9848A}" destId="{5C65C77F-45A7-4C4D-8C17-72B7258461FD}" srcOrd="5" destOrd="0" parTransId="{092160D8-C455-42B9-AC0B-D83DFAF336EE}" sibTransId="{2EC31F61-93A5-4402-8138-5002FFD4A9B1}"/>
    <dgm:cxn modelId="{14505789-91E2-430F-BC07-28D4807733BE}" type="presOf" srcId="{79C819AC-6961-4D0B-93B3-1AC436C9848A}" destId="{F6B7D3FB-175B-44C7-86B9-EEBF7C2CAB07}" srcOrd="0" destOrd="0" presId="urn:microsoft.com/office/officeart/2018/2/layout/IconLabelList"/>
    <dgm:cxn modelId="{6481CD8F-ED37-46C5-913F-09CFA7A6EECA}" srcId="{79C819AC-6961-4D0B-93B3-1AC436C9848A}" destId="{89810AB2-9322-4654-B70B-E4F6D5672781}" srcOrd="4" destOrd="0" parTransId="{A09C3A63-784A-490A-937C-E531D24DA49E}" sibTransId="{0CEA5677-7DCB-4E63-B6D8-9ADF20C58FC9}"/>
    <dgm:cxn modelId="{7E8461AA-7048-4545-92AE-BF8C7122CCE0}" type="presOf" srcId="{7CF15045-BC3C-406E-BFD6-A9DBA3C6CA39}" destId="{0A6D3EDB-9BE8-4D73-8E10-7E73BEF33A0E}" srcOrd="0" destOrd="0" presId="urn:microsoft.com/office/officeart/2018/2/layout/IconLabelList"/>
    <dgm:cxn modelId="{F03F6BB9-8232-4E0F-882F-F3D77B637737}" type="presOf" srcId="{C0048EC1-9E01-40D7-B142-A1383E85A1A4}" destId="{F4980406-9245-48AD-8DC9-0710ACE34F08}" srcOrd="0" destOrd="0" presId="urn:microsoft.com/office/officeart/2018/2/layout/IconLabelList"/>
    <dgm:cxn modelId="{6FB659C0-120C-4FC9-B30C-A4B514CD1AAC}" type="presOf" srcId="{516AC772-53D4-428E-A6CF-4C405B5351F0}" destId="{246CEA58-6F41-40B6-BB40-AF17FD0E8247}" srcOrd="0" destOrd="0" presId="urn:microsoft.com/office/officeart/2018/2/layout/IconLabelList"/>
    <dgm:cxn modelId="{F92C7DD8-42CC-484D-AF15-2EAB128052A2}" srcId="{79C819AC-6961-4D0B-93B3-1AC436C9848A}" destId="{516AC772-53D4-428E-A6CF-4C405B5351F0}" srcOrd="0" destOrd="0" parTransId="{51ABFE71-15E3-43AF-8D46-EF13F913B245}" sibTransId="{1667F66B-2E54-453C-A3A8-24BDB33C7149}"/>
    <dgm:cxn modelId="{81FC4ADA-E690-4A50-8808-38626A9A0C84}" srcId="{79C819AC-6961-4D0B-93B3-1AC436C9848A}" destId="{92113F17-4280-44CA-A260-103FA0377111}" srcOrd="1" destOrd="0" parTransId="{152428B9-ADA5-4836-8FC2-E4630B4623BA}" sibTransId="{F57BC032-8DD7-4EED-ABDF-53829ACEA775}"/>
    <dgm:cxn modelId="{A1A0AAED-67C7-45A7-82DA-071BACC5F6DE}" srcId="{79C819AC-6961-4D0B-93B3-1AC436C9848A}" destId="{7CF15045-BC3C-406E-BFD6-A9DBA3C6CA39}" srcOrd="2" destOrd="0" parTransId="{ECBB7936-B066-4363-9C64-54209958DECD}" sibTransId="{70E49A51-C57F-4655-80E4-722AAFF13319}"/>
    <dgm:cxn modelId="{A8847CF0-BCC4-4649-8DC1-B01E1AEFB3E3}" type="presOf" srcId="{92113F17-4280-44CA-A260-103FA0377111}" destId="{5C94C1D4-9B7B-47E5-98DB-0CC03C180A2C}" srcOrd="0" destOrd="0" presId="urn:microsoft.com/office/officeart/2018/2/layout/IconLabelList"/>
    <dgm:cxn modelId="{B676C488-892A-40DC-BF53-D55E254606F3}" type="presParOf" srcId="{F6B7D3FB-175B-44C7-86B9-EEBF7C2CAB07}" destId="{3B20E253-E3D3-446D-B68D-B6A7B0F39AF6}" srcOrd="0" destOrd="0" presId="urn:microsoft.com/office/officeart/2018/2/layout/IconLabelList"/>
    <dgm:cxn modelId="{228F4A9E-A7E1-4110-AA51-0D1152AA07AC}" type="presParOf" srcId="{3B20E253-E3D3-446D-B68D-B6A7B0F39AF6}" destId="{1DC1FC44-4A68-42D9-86B4-BB887FCB98FE}" srcOrd="0" destOrd="0" presId="urn:microsoft.com/office/officeart/2018/2/layout/IconLabelList"/>
    <dgm:cxn modelId="{2BE1A413-4D39-4F60-9B49-3F34DD27D069}" type="presParOf" srcId="{3B20E253-E3D3-446D-B68D-B6A7B0F39AF6}" destId="{24A53A30-9777-4723-BD45-98995F010B99}" srcOrd="1" destOrd="0" presId="urn:microsoft.com/office/officeart/2018/2/layout/IconLabelList"/>
    <dgm:cxn modelId="{7C5BA2A1-9987-480A-BCDD-E8B0DB895154}" type="presParOf" srcId="{3B20E253-E3D3-446D-B68D-B6A7B0F39AF6}" destId="{246CEA58-6F41-40B6-BB40-AF17FD0E8247}" srcOrd="2" destOrd="0" presId="urn:microsoft.com/office/officeart/2018/2/layout/IconLabelList"/>
    <dgm:cxn modelId="{64E252F3-2CC8-4D08-9570-DDBD9DEEA798}" type="presParOf" srcId="{F6B7D3FB-175B-44C7-86B9-EEBF7C2CAB07}" destId="{7EA3E11D-3520-46F8-86CA-5EEB6EF77729}" srcOrd="1" destOrd="0" presId="urn:microsoft.com/office/officeart/2018/2/layout/IconLabelList"/>
    <dgm:cxn modelId="{30732CFB-7BA0-4115-8445-F9851AB45318}" type="presParOf" srcId="{F6B7D3FB-175B-44C7-86B9-EEBF7C2CAB07}" destId="{23D303AF-94CB-4C0B-A2B7-2901ABD0FB06}" srcOrd="2" destOrd="0" presId="urn:microsoft.com/office/officeart/2018/2/layout/IconLabelList"/>
    <dgm:cxn modelId="{DFA1BE7C-82F7-43D1-8750-F92F78FD3562}" type="presParOf" srcId="{23D303AF-94CB-4C0B-A2B7-2901ABD0FB06}" destId="{4E319C2A-D8A7-412F-BA62-693D2EB9B86B}" srcOrd="0" destOrd="0" presId="urn:microsoft.com/office/officeart/2018/2/layout/IconLabelList"/>
    <dgm:cxn modelId="{B183D690-BECE-494C-B4F1-852952533D67}" type="presParOf" srcId="{23D303AF-94CB-4C0B-A2B7-2901ABD0FB06}" destId="{33F4E4EA-50CC-40FF-BEEA-97A1C107B94A}" srcOrd="1" destOrd="0" presId="urn:microsoft.com/office/officeart/2018/2/layout/IconLabelList"/>
    <dgm:cxn modelId="{4FB62C9E-08E6-4931-BC1C-F9BA731E4524}" type="presParOf" srcId="{23D303AF-94CB-4C0B-A2B7-2901ABD0FB06}" destId="{5C94C1D4-9B7B-47E5-98DB-0CC03C180A2C}" srcOrd="2" destOrd="0" presId="urn:microsoft.com/office/officeart/2018/2/layout/IconLabelList"/>
    <dgm:cxn modelId="{1772112E-D5FF-4393-9E37-63AA21E6CD24}" type="presParOf" srcId="{F6B7D3FB-175B-44C7-86B9-EEBF7C2CAB07}" destId="{6C1F5797-F81A-4F23-AFE9-2F7B49F8A66A}" srcOrd="3" destOrd="0" presId="urn:microsoft.com/office/officeart/2018/2/layout/IconLabelList"/>
    <dgm:cxn modelId="{97B8F978-D43D-4093-A9CF-4F5F66A5BC23}" type="presParOf" srcId="{F6B7D3FB-175B-44C7-86B9-EEBF7C2CAB07}" destId="{47B23D76-CDF0-40F6-B3CC-1486DC740ABB}" srcOrd="4" destOrd="0" presId="urn:microsoft.com/office/officeart/2018/2/layout/IconLabelList"/>
    <dgm:cxn modelId="{1C1D9E9C-A59D-4C17-A057-F73C6EE1142F}" type="presParOf" srcId="{47B23D76-CDF0-40F6-B3CC-1486DC740ABB}" destId="{8C154D9B-B663-4DC9-8240-45D36032142C}" srcOrd="0" destOrd="0" presId="urn:microsoft.com/office/officeart/2018/2/layout/IconLabelList"/>
    <dgm:cxn modelId="{C800D5E3-92B5-4083-BCBA-EA9276D97819}" type="presParOf" srcId="{47B23D76-CDF0-40F6-B3CC-1486DC740ABB}" destId="{D5EA8427-DC7D-4167-8DCE-299759AEC8D6}" srcOrd="1" destOrd="0" presId="urn:microsoft.com/office/officeart/2018/2/layout/IconLabelList"/>
    <dgm:cxn modelId="{5547FBBF-22EA-4F9F-8E39-B0B228B3C3AB}" type="presParOf" srcId="{47B23D76-CDF0-40F6-B3CC-1486DC740ABB}" destId="{0A6D3EDB-9BE8-4D73-8E10-7E73BEF33A0E}" srcOrd="2" destOrd="0" presId="urn:microsoft.com/office/officeart/2018/2/layout/IconLabelList"/>
    <dgm:cxn modelId="{ECC18F5C-39A0-4A44-B070-C2752726AC4D}" type="presParOf" srcId="{F6B7D3FB-175B-44C7-86B9-EEBF7C2CAB07}" destId="{352A013F-A904-4428-98D4-BF306D41A286}" srcOrd="5" destOrd="0" presId="urn:microsoft.com/office/officeart/2018/2/layout/IconLabelList"/>
    <dgm:cxn modelId="{7A76C9F9-0661-4701-9457-CD449A0EEF30}" type="presParOf" srcId="{F6B7D3FB-175B-44C7-86B9-EEBF7C2CAB07}" destId="{0D7B7B2B-BA36-46DE-92B5-18908018FD0D}" srcOrd="6" destOrd="0" presId="urn:microsoft.com/office/officeart/2018/2/layout/IconLabelList"/>
    <dgm:cxn modelId="{8320AE63-EFA6-4D00-94F1-3AE348FBC999}" type="presParOf" srcId="{0D7B7B2B-BA36-46DE-92B5-18908018FD0D}" destId="{D4BEFD02-AC98-4823-9BBA-D19BADC51C23}" srcOrd="0" destOrd="0" presId="urn:microsoft.com/office/officeart/2018/2/layout/IconLabelList"/>
    <dgm:cxn modelId="{044B364C-372C-41FC-9B25-F8FBBB72F6E5}" type="presParOf" srcId="{0D7B7B2B-BA36-46DE-92B5-18908018FD0D}" destId="{05E3BC0D-A572-420A-96E5-E150452BAACA}" srcOrd="1" destOrd="0" presId="urn:microsoft.com/office/officeart/2018/2/layout/IconLabelList"/>
    <dgm:cxn modelId="{F590B8DF-9A4C-4E01-A5AB-D59D8E2FD356}" type="presParOf" srcId="{0D7B7B2B-BA36-46DE-92B5-18908018FD0D}" destId="{F4980406-9245-48AD-8DC9-0710ACE34F08}" srcOrd="2" destOrd="0" presId="urn:microsoft.com/office/officeart/2018/2/layout/IconLabelList"/>
    <dgm:cxn modelId="{1BD44B25-CD42-452A-9F7D-82446B6B7C9C}" type="presParOf" srcId="{F6B7D3FB-175B-44C7-86B9-EEBF7C2CAB07}" destId="{E3887911-8826-4745-9295-D5029964B5C3}" srcOrd="7" destOrd="0" presId="urn:microsoft.com/office/officeart/2018/2/layout/IconLabelList"/>
    <dgm:cxn modelId="{7A2725D5-2B6E-40A3-AC1E-69032E5FE9BC}" type="presParOf" srcId="{F6B7D3FB-175B-44C7-86B9-EEBF7C2CAB07}" destId="{9AC67D68-F98B-4AEB-943C-0D3C2BA4F118}" srcOrd="8" destOrd="0" presId="urn:microsoft.com/office/officeart/2018/2/layout/IconLabelList"/>
    <dgm:cxn modelId="{5ACF3A5F-55E2-42B9-AE4C-D34AE24AA29E}" type="presParOf" srcId="{9AC67D68-F98B-4AEB-943C-0D3C2BA4F118}" destId="{397D21CA-DD61-44BB-A156-9F84B8B2216C}" srcOrd="0" destOrd="0" presId="urn:microsoft.com/office/officeart/2018/2/layout/IconLabelList"/>
    <dgm:cxn modelId="{A8A58A0E-D5B3-4A13-BBC2-A7A8FFE80484}" type="presParOf" srcId="{9AC67D68-F98B-4AEB-943C-0D3C2BA4F118}" destId="{125D814D-A3F8-4848-A0B7-37AEBC1FE611}" srcOrd="1" destOrd="0" presId="urn:microsoft.com/office/officeart/2018/2/layout/IconLabelList"/>
    <dgm:cxn modelId="{07EE866F-05C7-414D-A09D-40F9511D71F5}" type="presParOf" srcId="{9AC67D68-F98B-4AEB-943C-0D3C2BA4F118}" destId="{323A6E7A-40C0-4184-B9B7-B5337C592A2D}" srcOrd="2" destOrd="0" presId="urn:microsoft.com/office/officeart/2018/2/layout/IconLabelList"/>
    <dgm:cxn modelId="{F46724F6-1E39-4874-AF1A-3493A3CF3793}" type="presParOf" srcId="{F6B7D3FB-175B-44C7-86B9-EEBF7C2CAB07}" destId="{84E105EA-1408-4FB7-B14B-628345A09251}" srcOrd="9" destOrd="0" presId="urn:microsoft.com/office/officeart/2018/2/layout/IconLabelList"/>
    <dgm:cxn modelId="{EF2A84EC-E723-44D0-B223-6FCDBE6A562D}" type="presParOf" srcId="{F6B7D3FB-175B-44C7-86B9-EEBF7C2CAB07}" destId="{5DDDFC9F-C54F-4284-8E2F-37DE957606E5}" srcOrd="10" destOrd="0" presId="urn:microsoft.com/office/officeart/2018/2/layout/IconLabelList"/>
    <dgm:cxn modelId="{EEA6B862-96B0-4C46-984E-6C54B647220C}" type="presParOf" srcId="{5DDDFC9F-C54F-4284-8E2F-37DE957606E5}" destId="{0BE6159A-B973-4CC5-97DF-E65BCFB18350}" srcOrd="0" destOrd="0" presId="urn:microsoft.com/office/officeart/2018/2/layout/IconLabelList"/>
    <dgm:cxn modelId="{719403FC-17D8-4996-93C7-7D435124B8C9}" type="presParOf" srcId="{5DDDFC9F-C54F-4284-8E2F-37DE957606E5}" destId="{F830ACE0-2E91-465C-B76D-9D62679BD3AF}" srcOrd="1" destOrd="0" presId="urn:microsoft.com/office/officeart/2018/2/layout/IconLabelList"/>
    <dgm:cxn modelId="{15127B88-CF23-467E-BAC0-34824959713C}" type="presParOf" srcId="{5DDDFC9F-C54F-4284-8E2F-37DE957606E5}" destId="{1EF26E1C-DA12-4386-99D2-1E71A49D674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449F6C-D693-4DFB-BAE1-8D7B74903F3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AA9877-19B5-47CE-95CC-C80154132A01}">
      <dgm:prSet/>
      <dgm:spPr/>
      <dgm:t>
        <a:bodyPr/>
        <a:lstStyle/>
        <a:p>
          <a:r>
            <a:rPr lang="en-US"/>
            <a:t>The Town would accept the existing agreement (Plat) entered into with Orange County.  </a:t>
          </a:r>
        </a:p>
      </dgm:t>
    </dgm:pt>
    <dgm:pt modelId="{74CF3789-0D3D-48C1-90A3-5F4389F27550}" type="parTrans" cxnId="{FC5A0246-B571-4AED-B019-689C4C5F1BCF}">
      <dgm:prSet/>
      <dgm:spPr/>
      <dgm:t>
        <a:bodyPr/>
        <a:lstStyle/>
        <a:p>
          <a:endParaRPr lang="en-US"/>
        </a:p>
      </dgm:t>
    </dgm:pt>
    <dgm:pt modelId="{5276C7B7-3CBE-4177-A6B6-76574F77B2F7}" type="sibTrans" cxnId="{FC5A0246-B571-4AED-B019-689C4C5F1BCF}">
      <dgm:prSet/>
      <dgm:spPr/>
      <dgm:t>
        <a:bodyPr/>
        <a:lstStyle/>
        <a:p>
          <a:endParaRPr lang="en-US"/>
        </a:p>
      </dgm:t>
    </dgm:pt>
    <dgm:pt modelId="{AA930194-E828-452C-9B18-B10798E68949}">
      <dgm:prSet/>
      <dgm:spPr/>
      <dgm:t>
        <a:bodyPr/>
        <a:lstStyle/>
        <a:p>
          <a:r>
            <a:rPr lang="en-US"/>
            <a:t>HOA would continue to be responsible for the roads, common areas, stormwater and lighting.  </a:t>
          </a:r>
        </a:p>
      </dgm:t>
    </dgm:pt>
    <dgm:pt modelId="{1004F26B-DF3D-44AF-A698-1C5BC5FA4992}" type="parTrans" cxnId="{78BB0202-7B95-49DA-9EDB-D3C06164DCE9}">
      <dgm:prSet/>
      <dgm:spPr/>
      <dgm:t>
        <a:bodyPr/>
        <a:lstStyle/>
        <a:p>
          <a:endParaRPr lang="en-US"/>
        </a:p>
      </dgm:t>
    </dgm:pt>
    <dgm:pt modelId="{5232E3E8-87C0-4A77-B169-FE637EDE46E3}" type="sibTrans" cxnId="{78BB0202-7B95-49DA-9EDB-D3C06164DCE9}">
      <dgm:prSet/>
      <dgm:spPr/>
      <dgm:t>
        <a:bodyPr/>
        <a:lstStyle/>
        <a:p>
          <a:endParaRPr lang="en-US"/>
        </a:p>
      </dgm:t>
    </dgm:pt>
    <dgm:pt modelId="{E9816860-5FF9-40A0-B1A1-61AE3217FDD6}">
      <dgm:prSet/>
      <dgm:spPr/>
      <dgm:t>
        <a:bodyPr/>
        <a:lstStyle/>
        <a:p>
          <a:r>
            <a:rPr lang="en-US"/>
            <a:t>The Town would memorialize this in an Annexation Agreement </a:t>
          </a:r>
        </a:p>
      </dgm:t>
    </dgm:pt>
    <dgm:pt modelId="{A2506C63-5263-4BAD-AD31-E9E40529BF4B}" type="parTrans" cxnId="{6B359297-5B9E-4ED5-A587-DE885E5D3159}">
      <dgm:prSet/>
      <dgm:spPr/>
      <dgm:t>
        <a:bodyPr/>
        <a:lstStyle/>
        <a:p>
          <a:endParaRPr lang="en-US"/>
        </a:p>
      </dgm:t>
    </dgm:pt>
    <dgm:pt modelId="{8AC95A31-E2C9-4730-B2DC-1B0EEC12BEC6}" type="sibTrans" cxnId="{6B359297-5B9E-4ED5-A587-DE885E5D3159}">
      <dgm:prSet/>
      <dgm:spPr/>
      <dgm:t>
        <a:bodyPr/>
        <a:lstStyle/>
        <a:p>
          <a:endParaRPr lang="en-US"/>
        </a:p>
      </dgm:t>
    </dgm:pt>
    <dgm:pt modelId="{6915413E-8C36-4A25-AEF3-4731732FEA6F}" type="pres">
      <dgm:prSet presAssocID="{DF449F6C-D693-4DFB-BAE1-8D7B74903F31}" presName="root" presStyleCnt="0">
        <dgm:presLayoutVars>
          <dgm:dir/>
          <dgm:resizeHandles val="exact"/>
        </dgm:presLayoutVars>
      </dgm:prSet>
      <dgm:spPr/>
    </dgm:pt>
    <dgm:pt modelId="{D7AA5FFB-6948-4A89-A5A4-DDD8C7F8B962}" type="pres">
      <dgm:prSet presAssocID="{74AA9877-19B5-47CE-95CC-C80154132A01}" presName="compNode" presStyleCnt="0"/>
      <dgm:spPr/>
    </dgm:pt>
    <dgm:pt modelId="{EA882419-EF00-4536-8017-FDD9302AD0DA}" type="pres">
      <dgm:prSet presAssocID="{74AA9877-19B5-47CE-95CC-C80154132A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9D93D6DF-9B51-4C8A-9663-A694FE6A7234}" type="pres">
      <dgm:prSet presAssocID="{74AA9877-19B5-47CE-95CC-C80154132A01}" presName="spaceRect" presStyleCnt="0"/>
      <dgm:spPr/>
    </dgm:pt>
    <dgm:pt modelId="{3260C4BC-970A-4F16-BEE0-41281C58531A}" type="pres">
      <dgm:prSet presAssocID="{74AA9877-19B5-47CE-95CC-C80154132A01}" presName="textRect" presStyleLbl="revTx" presStyleIdx="0" presStyleCnt="3">
        <dgm:presLayoutVars>
          <dgm:chMax val="1"/>
          <dgm:chPref val="1"/>
        </dgm:presLayoutVars>
      </dgm:prSet>
      <dgm:spPr/>
    </dgm:pt>
    <dgm:pt modelId="{1867DAC2-4758-4255-AFF2-A4E71B26329A}" type="pres">
      <dgm:prSet presAssocID="{5276C7B7-3CBE-4177-A6B6-76574F77B2F7}" presName="sibTrans" presStyleCnt="0"/>
      <dgm:spPr/>
    </dgm:pt>
    <dgm:pt modelId="{FF411954-E878-4CB2-A144-92B6BB2EB201}" type="pres">
      <dgm:prSet presAssocID="{AA930194-E828-452C-9B18-B10798E68949}" presName="compNode" presStyleCnt="0"/>
      <dgm:spPr/>
    </dgm:pt>
    <dgm:pt modelId="{92C2AB66-FEA1-4FEA-9B7B-64EA593D18E0}" type="pres">
      <dgm:prSet presAssocID="{AA930194-E828-452C-9B18-B10798E689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y scene"/>
        </a:ext>
      </dgm:extLst>
    </dgm:pt>
    <dgm:pt modelId="{446DB8B1-332B-4D88-A3E0-7BB53CE16F2D}" type="pres">
      <dgm:prSet presAssocID="{AA930194-E828-452C-9B18-B10798E68949}" presName="spaceRect" presStyleCnt="0"/>
      <dgm:spPr/>
    </dgm:pt>
    <dgm:pt modelId="{4CA70A9B-B559-436A-9053-F508B2A9B05A}" type="pres">
      <dgm:prSet presAssocID="{AA930194-E828-452C-9B18-B10798E68949}" presName="textRect" presStyleLbl="revTx" presStyleIdx="1" presStyleCnt="3">
        <dgm:presLayoutVars>
          <dgm:chMax val="1"/>
          <dgm:chPref val="1"/>
        </dgm:presLayoutVars>
      </dgm:prSet>
      <dgm:spPr/>
    </dgm:pt>
    <dgm:pt modelId="{AB0911B2-A4AC-4D96-AF75-91F76ECB494D}" type="pres">
      <dgm:prSet presAssocID="{5232E3E8-87C0-4A77-B169-FE637EDE46E3}" presName="sibTrans" presStyleCnt="0"/>
      <dgm:spPr/>
    </dgm:pt>
    <dgm:pt modelId="{62401E52-4725-4548-B307-CDEC41E45481}" type="pres">
      <dgm:prSet presAssocID="{E9816860-5FF9-40A0-B1A1-61AE3217FDD6}" presName="compNode" presStyleCnt="0"/>
      <dgm:spPr/>
    </dgm:pt>
    <dgm:pt modelId="{E38C5F36-1C1D-4FBB-8482-D6997AF61857}" type="pres">
      <dgm:prSet presAssocID="{E9816860-5FF9-40A0-B1A1-61AE3217FD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F2BFE51-56A5-4BA3-A8FE-AA4B91213F4B}" type="pres">
      <dgm:prSet presAssocID="{E9816860-5FF9-40A0-B1A1-61AE3217FDD6}" presName="spaceRect" presStyleCnt="0"/>
      <dgm:spPr/>
    </dgm:pt>
    <dgm:pt modelId="{6B518632-010D-4C81-8906-646E8D2FB124}" type="pres">
      <dgm:prSet presAssocID="{E9816860-5FF9-40A0-B1A1-61AE3217FDD6}" presName="textRect" presStyleLbl="revTx" presStyleIdx="2" presStyleCnt="3">
        <dgm:presLayoutVars>
          <dgm:chMax val="1"/>
          <dgm:chPref val="1"/>
        </dgm:presLayoutVars>
      </dgm:prSet>
      <dgm:spPr/>
    </dgm:pt>
  </dgm:ptLst>
  <dgm:cxnLst>
    <dgm:cxn modelId="{78BB0202-7B95-49DA-9EDB-D3C06164DCE9}" srcId="{DF449F6C-D693-4DFB-BAE1-8D7B74903F31}" destId="{AA930194-E828-452C-9B18-B10798E68949}" srcOrd="1" destOrd="0" parTransId="{1004F26B-DF3D-44AF-A698-1C5BC5FA4992}" sibTransId="{5232E3E8-87C0-4A77-B169-FE637EDE46E3}"/>
    <dgm:cxn modelId="{D14F683D-F70E-48DF-8234-100680DA8236}" type="presOf" srcId="{AA930194-E828-452C-9B18-B10798E68949}" destId="{4CA70A9B-B559-436A-9053-F508B2A9B05A}" srcOrd="0" destOrd="0" presId="urn:microsoft.com/office/officeart/2018/2/layout/IconLabelList"/>
    <dgm:cxn modelId="{FC5A0246-B571-4AED-B019-689C4C5F1BCF}" srcId="{DF449F6C-D693-4DFB-BAE1-8D7B74903F31}" destId="{74AA9877-19B5-47CE-95CC-C80154132A01}" srcOrd="0" destOrd="0" parTransId="{74CF3789-0D3D-48C1-90A3-5F4389F27550}" sibTransId="{5276C7B7-3CBE-4177-A6B6-76574F77B2F7}"/>
    <dgm:cxn modelId="{7C5D9B51-655B-404F-8122-04EAD3842957}" type="presOf" srcId="{DF449F6C-D693-4DFB-BAE1-8D7B74903F31}" destId="{6915413E-8C36-4A25-AEF3-4731732FEA6F}" srcOrd="0" destOrd="0" presId="urn:microsoft.com/office/officeart/2018/2/layout/IconLabelList"/>
    <dgm:cxn modelId="{6B359297-5B9E-4ED5-A587-DE885E5D3159}" srcId="{DF449F6C-D693-4DFB-BAE1-8D7B74903F31}" destId="{E9816860-5FF9-40A0-B1A1-61AE3217FDD6}" srcOrd="2" destOrd="0" parTransId="{A2506C63-5263-4BAD-AD31-E9E40529BF4B}" sibTransId="{8AC95A31-E2C9-4730-B2DC-1B0EEC12BEC6}"/>
    <dgm:cxn modelId="{B465279D-8EE5-4B4D-8AC3-85D6B8E3C5F0}" type="presOf" srcId="{74AA9877-19B5-47CE-95CC-C80154132A01}" destId="{3260C4BC-970A-4F16-BEE0-41281C58531A}" srcOrd="0" destOrd="0" presId="urn:microsoft.com/office/officeart/2018/2/layout/IconLabelList"/>
    <dgm:cxn modelId="{423686AC-9D7D-41CE-AAA3-CCA3D2EDDC77}" type="presOf" srcId="{E9816860-5FF9-40A0-B1A1-61AE3217FDD6}" destId="{6B518632-010D-4C81-8906-646E8D2FB124}" srcOrd="0" destOrd="0" presId="urn:microsoft.com/office/officeart/2018/2/layout/IconLabelList"/>
    <dgm:cxn modelId="{CA51EE7B-29E4-4FEA-9DE0-24EDB05224C5}" type="presParOf" srcId="{6915413E-8C36-4A25-AEF3-4731732FEA6F}" destId="{D7AA5FFB-6948-4A89-A5A4-DDD8C7F8B962}" srcOrd="0" destOrd="0" presId="urn:microsoft.com/office/officeart/2018/2/layout/IconLabelList"/>
    <dgm:cxn modelId="{8D7DE19E-B946-4EFA-8797-0BE8F9DAFEF2}" type="presParOf" srcId="{D7AA5FFB-6948-4A89-A5A4-DDD8C7F8B962}" destId="{EA882419-EF00-4536-8017-FDD9302AD0DA}" srcOrd="0" destOrd="0" presId="urn:microsoft.com/office/officeart/2018/2/layout/IconLabelList"/>
    <dgm:cxn modelId="{A09F142D-6AEE-4FAC-BC89-47807D0C04BD}" type="presParOf" srcId="{D7AA5FFB-6948-4A89-A5A4-DDD8C7F8B962}" destId="{9D93D6DF-9B51-4C8A-9663-A694FE6A7234}" srcOrd="1" destOrd="0" presId="urn:microsoft.com/office/officeart/2018/2/layout/IconLabelList"/>
    <dgm:cxn modelId="{1C89738A-53AC-4DA2-A6E7-4BFBDC3CC031}" type="presParOf" srcId="{D7AA5FFB-6948-4A89-A5A4-DDD8C7F8B962}" destId="{3260C4BC-970A-4F16-BEE0-41281C58531A}" srcOrd="2" destOrd="0" presId="urn:microsoft.com/office/officeart/2018/2/layout/IconLabelList"/>
    <dgm:cxn modelId="{1CAA1237-D4CA-4FCB-8D76-D78E0668E117}" type="presParOf" srcId="{6915413E-8C36-4A25-AEF3-4731732FEA6F}" destId="{1867DAC2-4758-4255-AFF2-A4E71B26329A}" srcOrd="1" destOrd="0" presId="urn:microsoft.com/office/officeart/2018/2/layout/IconLabelList"/>
    <dgm:cxn modelId="{B1F67F23-33EB-449A-9AA3-B6E00D549D69}" type="presParOf" srcId="{6915413E-8C36-4A25-AEF3-4731732FEA6F}" destId="{FF411954-E878-4CB2-A144-92B6BB2EB201}" srcOrd="2" destOrd="0" presId="urn:microsoft.com/office/officeart/2018/2/layout/IconLabelList"/>
    <dgm:cxn modelId="{CC61F07A-1A69-40BF-9382-8B80C0BF3682}" type="presParOf" srcId="{FF411954-E878-4CB2-A144-92B6BB2EB201}" destId="{92C2AB66-FEA1-4FEA-9B7B-64EA593D18E0}" srcOrd="0" destOrd="0" presId="urn:microsoft.com/office/officeart/2018/2/layout/IconLabelList"/>
    <dgm:cxn modelId="{BF3796F8-D44A-4CD8-9A02-17291D1E8C01}" type="presParOf" srcId="{FF411954-E878-4CB2-A144-92B6BB2EB201}" destId="{446DB8B1-332B-4D88-A3E0-7BB53CE16F2D}" srcOrd="1" destOrd="0" presId="urn:microsoft.com/office/officeart/2018/2/layout/IconLabelList"/>
    <dgm:cxn modelId="{966F8DE5-EE9E-4E07-9BE8-762161B96A0D}" type="presParOf" srcId="{FF411954-E878-4CB2-A144-92B6BB2EB201}" destId="{4CA70A9B-B559-436A-9053-F508B2A9B05A}" srcOrd="2" destOrd="0" presId="urn:microsoft.com/office/officeart/2018/2/layout/IconLabelList"/>
    <dgm:cxn modelId="{3731675E-3559-47C3-9ABB-E338B3F0EA7C}" type="presParOf" srcId="{6915413E-8C36-4A25-AEF3-4731732FEA6F}" destId="{AB0911B2-A4AC-4D96-AF75-91F76ECB494D}" srcOrd="3" destOrd="0" presId="urn:microsoft.com/office/officeart/2018/2/layout/IconLabelList"/>
    <dgm:cxn modelId="{171918A2-CA17-4F3C-BA21-B0E384502E01}" type="presParOf" srcId="{6915413E-8C36-4A25-AEF3-4731732FEA6F}" destId="{62401E52-4725-4548-B307-CDEC41E45481}" srcOrd="4" destOrd="0" presId="urn:microsoft.com/office/officeart/2018/2/layout/IconLabelList"/>
    <dgm:cxn modelId="{39DC0541-E412-4BD8-A555-D2057B87A3B9}" type="presParOf" srcId="{62401E52-4725-4548-B307-CDEC41E45481}" destId="{E38C5F36-1C1D-4FBB-8482-D6997AF61857}" srcOrd="0" destOrd="0" presId="urn:microsoft.com/office/officeart/2018/2/layout/IconLabelList"/>
    <dgm:cxn modelId="{9F3D49D4-FE00-49FA-9382-1486B754E27E}" type="presParOf" srcId="{62401E52-4725-4548-B307-CDEC41E45481}" destId="{AF2BFE51-56A5-4BA3-A8FE-AA4B91213F4B}" srcOrd="1" destOrd="0" presId="urn:microsoft.com/office/officeart/2018/2/layout/IconLabelList"/>
    <dgm:cxn modelId="{F2F25561-E764-4E57-9461-23496B73606C}" type="presParOf" srcId="{62401E52-4725-4548-B307-CDEC41E45481}" destId="{6B518632-010D-4C81-8906-646E8D2FB12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27E18A-325D-4334-8876-79416711F52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D7CFAA-E4EE-44CB-9EE5-8F6802F0715F}">
      <dgm:prSet/>
      <dgm:spPr/>
      <dgm:t>
        <a:bodyPr/>
        <a:lstStyle/>
        <a:p>
          <a:pPr>
            <a:defRPr b="1"/>
          </a:pPr>
          <a:r>
            <a:rPr lang="en-US"/>
            <a:t>Once Annexed, residents of Chaine Du Lac will be able to access the Towns Boat Ramps and Tennis Courts.</a:t>
          </a:r>
        </a:p>
      </dgm:t>
    </dgm:pt>
    <dgm:pt modelId="{3F9B2816-5875-40BE-92CF-F2A0F23922D4}" type="parTrans" cxnId="{42A4F255-755E-4ACB-B9C4-0F8A18D05AC3}">
      <dgm:prSet/>
      <dgm:spPr/>
      <dgm:t>
        <a:bodyPr/>
        <a:lstStyle/>
        <a:p>
          <a:endParaRPr lang="en-US"/>
        </a:p>
      </dgm:t>
    </dgm:pt>
    <dgm:pt modelId="{C28B7C3C-8862-427A-BAEF-04EC896CDE67}" type="sibTrans" cxnId="{42A4F255-755E-4ACB-B9C4-0F8A18D05AC3}">
      <dgm:prSet/>
      <dgm:spPr/>
      <dgm:t>
        <a:bodyPr/>
        <a:lstStyle/>
        <a:p>
          <a:endParaRPr lang="en-US"/>
        </a:p>
      </dgm:t>
    </dgm:pt>
    <dgm:pt modelId="{57A1EF46-B9F0-4C26-97E7-41B68F03F57A}">
      <dgm:prSet/>
      <dgm:spPr/>
      <dgm:t>
        <a:bodyPr/>
        <a:lstStyle/>
        <a:p>
          <a:r>
            <a:rPr lang="en-US"/>
            <a:t>Boat Ramps: Fernwood (Butler) and Bessie</a:t>
          </a:r>
        </a:p>
      </dgm:t>
    </dgm:pt>
    <dgm:pt modelId="{D063288E-601A-4CD1-A5AA-6F7847019DBC}" type="parTrans" cxnId="{5999D23C-8F50-4F01-870A-0A42410C7735}">
      <dgm:prSet/>
      <dgm:spPr/>
      <dgm:t>
        <a:bodyPr/>
        <a:lstStyle/>
        <a:p>
          <a:endParaRPr lang="en-US"/>
        </a:p>
      </dgm:t>
    </dgm:pt>
    <dgm:pt modelId="{7C4969AB-FFF3-4A59-AB56-DA00A4D54586}" type="sibTrans" cxnId="{5999D23C-8F50-4F01-870A-0A42410C7735}">
      <dgm:prSet/>
      <dgm:spPr/>
      <dgm:t>
        <a:bodyPr/>
        <a:lstStyle/>
        <a:p>
          <a:endParaRPr lang="en-US"/>
        </a:p>
      </dgm:t>
    </dgm:pt>
    <dgm:pt modelId="{5286320D-5D78-4B37-A234-37229AF1C8F4}">
      <dgm:prSet/>
      <dgm:spPr/>
      <dgm:t>
        <a:bodyPr/>
        <a:lstStyle/>
        <a:p>
          <a:r>
            <a:rPr lang="en-US"/>
            <a:t>Tennis Courts:  Main St. and Windermere Recreation Center</a:t>
          </a:r>
        </a:p>
      </dgm:t>
    </dgm:pt>
    <dgm:pt modelId="{FF84CE41-F72D-4934-A0CC-FED97FB0A268}" type="parTrans" cxnId="{1E064CFB-FC2B-401C-BDBC-3691690E34F1}">
      <dgm:prSet/>
      <dgm:spPr/>
      <dgm:t>
        <a:bodyPr/>
        <a:lstStyle/>
        <a:p>
          <a:endParaRPr lang="en-US"/>
        </a:p>
      </dgm:t>
    </dgm:pt>
    <dgm:pt modelId="{AEEB8B9B-F28B-44CC-9745-5725850389AA}" type="sibTrans" cxnId="{1E064CFB-FC2B-401C-BDBC-3691690E34F1}">
      <dgm:prSet/>
      <dgm:spPr/>
      <dgm:t>
        <a:bodyPr/>
        <a:lstStyle/>
        <a:p>
          <a:endParaRPr lang="en-US"/>
        </a:p>
      </dgm:t>
    </dgm:pt>
    <dgm:pt modelId="{44E1F0EA-B2C2-49A6-A958-325A7114906A}">
      <dgm:prSet/>
      <dgm:spPr/>
      <dgm:t>
        <a:bodyPr/>
        <a:lstStyle/>
        <a:p>
          <a:pPr>
            <a:defRPr b="1"/>
          </a:pPr>
          <a:r>
            <a:rPr lang="en-US"/>
            <a:t>Residents would be eligible to attend resident only events.</a:t>
          </a:r>
        </a:p>
      </dgm:t>
    </dgm:pt>
    <dgm:pt modelId="{9907FD4A-B05D-45D9-BE54-8D66CAD2ED51}" type="parTrans" cxnId="{97E9E25D-A298-4A57-858D-C7656525384A}">
      <dgm:prSet/>
      <dgm:spPr/>
      <dgm:t>
        <a:bodyPr/>
        <a:lstStyle/>
        <a:p>
          <a:endParaRPr lang="en-US"/>
        </a:p>
      </dgm:t>
    </dgm:pt>
    <dgm:pt modelId="{CB85F38C-89BD-4AFE-A528-DFF69954756E}" type="sibTrans" cxnId="{97E9E25D-A298-4A57-858D-C7656525384A}">
      <dgm:prSet/>
      <dgm:spPr/>
      <dgm:t>
        <a:bodyPr/>
        <a:lstStyle/>
        <a:p>
          <a:endParaRPr lang="en-US"/>
        </a:p>
      </dgm:t>
    </dgm:pt>
    <dgm:pt modelId="{E1218F78-0D10-402F-9545-46E4DC6FF3A3}">
      <dgm:prSet/>
      <dgm:spPr/>
      <dgm:t>
        <a:bodyPr/>
        <a:lstStyle/>
        <a:p>
          <a:pPr>
            <a:defRPr b="1"/>
          </a:pPr>
          <a:r>
            <a:rPr lang="en-US"/>
            <a:t>Residents receive a discount on Town Hall Rentals</a:t>
          </a:r>
        </a:p>
      </dgm:t>
    </dgm:pt>
    <dgm:pt modelId="{1554492C-B1E3-44C1-B80E-74CE4F4FFE74}" type="parTrans" cxnId="{1E37E2C7-910F-4FA9-B1BF-BFD95399E70D}">
      <dgm:prSet/>
      <dgm:spPr/>
      <dgm:t>
        <a:bodyPr/>
        <a:lstStyle/>
        <a:p>
          <a:endParaRPr lang="en-US"/>
        </a:p>
      </dgm:t>
    </dgm:pt>
    <dgm:pt modelId="{44B0343E-0585-4657-A857-6B1A01F20FE7}" type="sibTrans" cxnId="{1E37E2C7-910F-4FA9-B1BF-BFD95399E70D}">
      <dgm:prSet/>
      <dgm:spPr/>
      <dgm:t>
        <a:bodyPr/>
        <a:lstStyle/>
        <a:p>
          <a:endParaRPr lang="en-US"/>
        </a:p>
      </dgm:t>
    </dgm:pt>
    <dgm:pt modelId="{A86DE88B-C626-48AA-8B06-4D0155BBBFD2}">
      <dgm:prSet/>
      <dgm:spPr/>
      <dgm:t>
        <a:bodyPr/>
        <a:lstStyle/>
        <a:p>
          <a:pPr>
            <a:defRPr b="1"/>
          </a:pPr>
          <a:r>
            <a:rPr lang="en-US"/>
            <a:t>Residents can sit on one of the various Town’s Boards or Committees that provide recommendations to the Town Council on various subject matters. (DRB, HPB, Tree, LRP, WAYS,P&amp;R)</a:t>
          </a:r>
        </a:p>
      </dgm:t>
    </dgm:pt>
    <dgm:pt modelId="{F122AE85-0E7E-42FA-BDE7-B3B5D2E9AFC3}" type="parTrans" cxnId="{F2066F0A-320E-40F1-AB31-6215F46E180D}">
      <dgm:prSet/>
      <dgm:spPr/>
      <dgm:t>
        <a:bodyPr/>
        <a:lstStyle/>
        <a:p>
          <a:endParaRPr lang="en-US"/>
        </a:p>
      </dgm:t>
    </dgm:pt>
    <dgm:pt modelId="{002B0CC1-6E68-4400-A175-5CABF4221296}" type="sibTrans" cxnId="{F2066F0A-320E-40F1-AB31-6215F46E180D}">
      <dgm:prSet/>
      <dgm:spPr/>
      <dgm:t>
        <a:bodyPr/>
        <a:lstStyle/>
        <a:p>
          <a:endParaRPr lang="en-US"/>
        </a:p>
      </dgm:t>
    </dgm:pt>
    <dgm:pt modelId="{B1885D1B-0D9F-4BFC-AAEB-23E3984946B9}">
      <dgm:prSet/>
      <dgm:spPr/>
      <dgm:t>
        <a:bodyPr/>
        <a:lstStyle/>
        <a:p>
          <a:pPr>
            <a:defRPr b="1"/>
          </a:pPr>
          <a:r>
            <a:rPr lang="en-US"/>
            <a:t>Disaster Recovery.  The Town was one of the first to complete the disaster recovery from Hurricanes Irma and Ian.  The reason is a more local focus than County wide.  </a:t>
          </a:r>
        </a:p>
      </dgm:t>
    </dgm:pt>
    <dgm:pt modelId="{39264454-DE85-4A4B-8F6D-9FD51B2FF939}" type="parTrans" cxnId="{711DFCDA-5471-476B-8234-509D62EB2693}">
      <dgm:prSet/>
      <dgm:spPr/>
      <dgm:t>
        <a:bodyPr/>
        <a:lstStyle/>
        <a:p>
          <a:endParaRPr lang="en-US"/>
        </a:p>
      </dgm:t>
    </dgm:pt>
    <dgm:pt modelId="{FCA575B7-1D2B-45F3-94D6-FEC3068AD73F}" type="sibTrans" cxnId="{711DFCDA-5471-476B-8234-509D62EB2693}">
      <dgm:prSet/>
      <dgm:spPr/>
      <dgm:t>
        <a:bodyPr/>
        <a:lstStyle/>
        <a:p>
          <a:endParaRPr lang="en-US"/>
        </a:p>
      </dgm:t>
    </dgm:pt>
    <dgm:pt modelId="{3E0C18FB-FAA5-4D92-BE0B-3A462CAA9F88}" type="pres">
      <dgm:prSet presAssocID="{0D27E18A-325D-4334-8876-79416711F529}" presName="root" presStyleCnt="0">
        <dgm:presLayoutVars>
          <dgm:dir/>
          <dgm:resizeHandles val="exact"/>
        </dgm:presLayoutVars>
      </dgm:prSet>
      <dgm:spPr/>
    </dgm:pt>
    <dgm:pt modelId="{A35AF44F-8AA2-4F3F-A377-C90450C8032F}" type="pres">
      <dgm:prSet presAssocID="{2CD7CFAA-E4EE-44CB-9EE5-8F6802F0715F}" presName="compNode" presStyleCnt="0"/>
      <dgm:spPr/>
    </dgm:pt>
    <dgm:pt modelId="{9ADEDEDA-EA70-49FF-A3DA-2E524DA4ACA5}" type="pres">
      <dgm:prSet presAssocID="{2CD7CFAA-E4EE-44CB-9EE5-8F6802F0715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t Launch"/>
        </a:ext>
      </dgm:extLst>
    </dgm:pt>
    <dgm:pt modelId="{42D8EC25-16BB-4F29-8333-C7F018DB6543}" type="pres">
      <dgm:prSet presAssocID="{2CD7CFAA-E4EE-44CB-9EE5-8F6802F0715F}" presName="iconSpace" presStyleCnt="0"/>
      <dgm:spPr/>
    </dgm:pt>
    <dgm:pt modelId="{D623B30C-22C2-4F21-A320-D61F12A17D63}" type="pres">
      <dgm:prSet presAssocID="{2CD7CFAA-E4EE-44CB-9EE5-8F6802F0715F}" presName="parTx" presStyleLbl="revTx" presStyleIdx="0" presStyleCnt="10">
        <dgm:presLayoutVars>
          <dgm:chMax val="0"/>
          <dgm:chPref val="0"/>
        </dgm:presLayoutVars>
      </dgm:prSet>
      <dgm:spPr/>
    </dgm:pt>
    <dgm:pt modelId="{BF712B2C-63DE-41DD-AD31-AC97A93A5FBC}" type="pres">
      <dgm:prSet presAssocID="{2CD7CFAA-E4EE-44CB-9EE5-8F6802F0715F}" presName="txSpace" presStyleCnt="0"/>
      <dgm:spPr/>
    </dgm:pt>
    <dgm:pt modelId="{034BD2D2-0EBC-4A89-8C9B-57AFF63AD35E}" type="pres">
      <dgm:prSet presAssocID="{2CD7CFAA-E4EE-44CB-9EE5-8F6802F0715F}" presName="desTx" presStyleLbl="revTx" presStyleIdx="1" presStyleCnt="10">
        <dgm:presLayoutVars/>
      </dgm:prSet>
      <dgm:spPr/>
    </dgm:pt>
    <dgm:pt modelId="{A4BAE002-A6E1-490F-B94A-B028EEA4804E}" type="pres">
      <dgm:prSet presAssocID="{C28B7C3C-8862-427A-BAEF-04EC896CDE67}" presName="sibTrans" presStyleCnt="0"/>
      <dgm:spPr/>
    </dgm:pt>
    <dgm:pt modelId="{CB19FC5D-DBD4-4191-B7F1-E198294B8C91}" type="pres">
      <dgm:prSet presAssocID="{44E1F0EA-B2C2-49A6-A958-325A7114906A}" presName="compNode" presStyleCnt="0"/>
      <dgm:spPr/>
    </dgm:pt>
    <dgm:pt modelId="{76A2EE98-3A99-49B4-BD8F-A07FAA35EAE2}" type="pres">
      <dgm:prSet presAssocID="{44E1F0EA-B2C2-49A6-A958-325A7114906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C40B57CD-8268-4AA3-9660-BFBD118E851A}" type="pres">
      <dgm:prSet presAssocID="{44E1F0EA-B2C2-49A6-A958-325A7114906A}" presName="iconSpace" presStyleCnt="0"/>
      <dgm:spPr/>
    </dgm:pt>
    <dgm:pt modelId="{A3F75204-085F-4F80-95B1-B10759252D66}" type="pres">
      <dgm:prSet presAssocID="{44E1F0EA-B2C2-49A6-A958-325A7114906A}" presName="parTx" presStyleLbl="revTx" presStyleIdx="2" presStyleCnt="10">
        <dgm:presLayoutVars>
          <dgm:chMax val="0"/>
          <dgm:chPref val="0"/>
        </dgm:presLayoutVars>
      </dgm:prSet>
      <dgm:spPr/>
    </dgm:pt>
    <dgm:pt modelId="{6F829E19-8184-46A1-AEAA-2DEEA4E4E93F}" type="pres">
      <dgm:prSet presAssocID="{44E1F0EA-B2C2-49A6-A958-325A7114906A}" presName="txSpace" presStyleCnt="0"/>
      <dgm:spPr/>
    </dgm:pt>
    <dgm:pt modelId="{AFA76570-9E2C-4DA2-ACC4-F3BA21C3D272}" type="pres">
      <dgm:prSet presAssocID="{44E1F0EA-B2C2-49A6-A958-325A7114906A}" presName="desTx" presStyleLbl="revTx" presStyleIdx="3" presStyleCnt="10">
        <dgm:presLayoutVars/>
      </dgm:prSet>
      <dgm:spPr/>
    </dgm:pt>
    <dgm:pt modelId="{A79FA099-D69D-431C-B6C5-174CAD14CDEE}" type="pres">
      <dgm:prSet presAssocID="{CB85F38C-89BD-4AFE-A528-DFF69954756E}" presName="sibTrans" presStyleCnt="0"/>
      <dgm:spPr/>
    </dgm:pt>
    <dgm:pt modelId="{9D1729F6-FD40-4661-A84B-E073CFEA6E73}" type="pres">
      <dgm:prSet presAssocID="{E1218F78-0D10-402F-9545-46E4DC6FF3A3}" presName="compNode" presStyleCnt="0"/>
      <dgm:spPr/>
    </dgm:pt>
    <dgm:pt modelId="{3020F4B4-E026-4271-A5EE-9D24B9861F30}" type="pres">
      <dgm:prSet presAssocID="{E1218F78-0D10-402F-9545-46E4DC6FF3A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129993E6-391A-4852-9526-8713B8EC3924}" type="pres">
      <dgm:prSet presAssocID="{E1218F78-0D10-402F-9545-46E4DC6FF3A3}" presName="iconSpace" presStyleCnt="0"/>
      <dgm:spPr/>
    </dgm:pt>
    <dgm:pt modelId="{4F3A1C05-1630-41E8-8D3F-0DC55F7EF774}" type="pres">
      <dgm:prSet presAssocID="{E1218F78-0D10-402F-9545-46E4DC6FF3A3}" presName="parTx" presStyleLbl="revTx" presStyleIdx="4" presStyleCnt="10">
        <dgm:presLayoutVars>
          <dgm:chMax val="0"/>
          <dgm:chPref val="0"/>
        </dgm:presLayoutVars>
      </dgm:prSet>
      <dgm:spPr/>
    </dgm:pt>
    <dgm:pt modelId="{32439AE7-9642-46E5-950E-B0CC4933D72A}" type="pres">
      <dgm:prSet presAssocID="{E1218F78-0D10-402F-9545-46E4DC6FF3A3}" presName="txSpace" presStyleCnt="0"/>
      <dgm:spPr/>
    </dgm:pt>
    <dgm:pt modelId="{505AEB00-6B0D-45E1-93DD-74B964823B54}" type="pres">
      <dgm:prSet presAssocID="{E1218F78-0D10-402F-9545-46E4DC6FF3A3}" presName="desTx" presStyleLbl="revTx" presStyleIdx="5" presStyleCnt="10">
        <dgm:presLayoutVars/>
      </dgm:prSet>
      <dgm:spPr/>
    </dgm:pt>
    <dgm:pt modelId="{69F692B8-4F3C-428D-AF30-D3C2C9B4A0B7}" type="pres">
      <dgm:prSet presAssocID="{44B0343E-0585-4657-A857-6B1A01F20FE7}" presName="sibTrans" presStyleCnt="0"/>
      <dgm:spPr/>
    </dgm:pt>
    <dgm:pt modelId="{B6CD2080-78C3-42BE-8CF3-F447C56796AD}" type="pres">
      <dgm:prSet presAssocID="{A86DE88B-C626-48AA-8B06-4D0155BBBFD2}" presName="compNode" presStyleCnt="0"/>
      <dgm:spPr/>
    </dgm:pt>
    <dgm:pt modelId="{FFE656E6-C491-400D-8D3F-B9B5F3734C04}" type="pres">
      <dgm:prSet presAssocID="{A86DE88B-C626-48AA-8B06-4D0155BBBFD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EF6C1530-FE2D-4286-9524-B7C822850804}" type="pres">
      <dgm:prSet presAssocID="{A86DE88B-C626-48AA-8B06-4D0155BBBFD2}" presName="iconSpace" presStyleCnt="0"/>
      <dgm:spPr/>
    </dgm:pt>
    <dgm:pt modelId="{4282D4C5-40C5-4DF8-B772-133DB307870F}" type="pres">
      <dgm:prSet presAssocID="{A86DE88B-C626-48AA-8B06-4D0155BBBFD2}" presName="parTx" presStyleLbl="revTx" presStyleIdx="6" presStyleCnt="10">
        <dgm:presLayoutVars>
          <dgm:chMax val="0"/>
          <dgm:chPref val="0"/>
        </dgm:presLayoutVars>
      </dgm:prSet>
      <dgm:spPr/>
    </dgm:pt>
    <dgm:pt modelId="{1220331D-5DB3-42FE-B76E-22B2C6899EE5}" type="pres">
      <dgm:prSet presAssocID="{A86DE88B-C626-48AA-8B06-4D0155BBBFD2}" presName="txSpace" presStyleCnt="0"/>
      <dgm:spPr/>
    </dgm:pt>
    <dgm:pt modelId="{9872F404-2B84-48C8-BD52-854AE4DC353A}" type="pres">
      <dgm:prSet presAssocID="{A86DE88B-C626-48AA-8B06-4D0155BBBFD2}" presName="desTx" presStyleLbl="revTx" presStyleIdx="7" presStyleCnt="10">
        <dgm:presLayoutVars/>
      </dgm:prSet>
      <dgm:spPr/>
    </dgm:pt>
    <dgm:pt modelId="{4F7F1020-C893-4616-BC18-8F6F48B8D411}" type="pres">
      <dgm:prSet presAssocID="{002B0CC1-6E68-4400-A175-5CABF4221296}" presName="sibTrans" presStyleCnt="0"/>
      <dgm:spPr/>
    </dgm:pt>
    <dgm:pt modelId="{BE28B8CC-075F-4B86-BAAD-3374A63DE927}" type="pres">
      <dgm:prSet presAssocID="{B1885D1B-0D9F-4BFC-AAEB-23E3984946B9}" presName="compNode" presStyleCnt="0"/>
      <dgm:spPr/>
    </dgm:pt>
    <dgm:pt modelId="{D536A466-E782-4778-8B6E-E61BDA5CB1B7}" type="pres">
      <dgm:prSet presAssocID="{B1885D1B-0D9F-4BFC-AAEB-23E3984946B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ning"/>
        </a:ext>
      </dgm:extLst>
    </dgm:pt>
    <dgm:pt modelId="{2AFE438E-263A-4E96-953B-808E48BB8B90}" type="pres">
      <dgm:prSet presAssocID="{B1885D1B-0D9F-4BFC-AAEB-23E3984946B9}" presName="iconSpace" presStyleCnt="0"/>
      <dgm:spPr/>
    </dgm:pt>
    <dgm:pt modelId="{DAFB4854-AD67-4C9E-A9EB-ADD99711BFC0}" type="pres">
      <dgm:prSet presAssocID="{B1885D1B-0D9F-4BFC-AAEB-23E3984946B9}" presName="parTx" presStyleLbl="revTx" presStyleIdx="8" presStyleCnt="10">
        <dgm:presLayoutVars>
          <dgm:chMax val="0"/>
          <dgm:chPref val="0"/>
        </dgm:presLayoutVars>
      </dgm:prSet>
      <dgm:spPr/>
    </dgm:pt>
    <dgm:pt modelId="{56D5E5C7-E42A-44DD-8944-C063112B784F}" type="pres">
      <dgm:prSet presAssocID="{B1885D1B-0D9F-4BFC-AAEB-23E3984946B9}" presName="txSpace" presStyleCnt="0"/>
      <dgm:spPr/>
    </dgm:pt>
    <dgm:pt modelId="{B27BEB5E-87D6-41B1-B5A2-0487F118061A}" type="pres">
      <dgm:prSet presAssocID="{B1885D1B-0D9F-4BFC-AAEB-23E3984946B9}" presName="desTx" presStyleLbl="revTx" presStyleIdx="9" presStyleCnt="10">
        <dgm:presLayoutVars/>
      </dgm:prSet>
      <dgm:spPr/>
    </dgm:pt>
  </dgm:ptLst>
  <dgm:cxnLst>
    <dgm:cxn modelId="{F2066F0A-320E-40F1-AB31-6215F46E180D}" srcId="{0D27E18A-325D-4334-8876-79416711F529}" destId="{A86DE88B-C626-48AA-8B06-4D0155BBBFD2}" srcOrd="3" destOrd="0" parTransId="{F122AE85-0E7E-42FA-BDE7-B3B5D2E9AFC3}" sibTransId="{002B0CC1-6E68-4400-A175-5CABF4221296}"/>
    <dgm:cxn modelId="{412AB728-B174-4B79-AE56-DA3DF382AD1B}" type="presOf" srcId="{44E1F0EA-B2C2-49A6-A958-325A7114906A}" destId="{A3F75204-085F-4F80-95B1-B10759252D66}" srcOrd="0" destOrd="0" presId="urn:microsoft.com/office/officeart/2018/2/layout/IconLabelDescriptionList"/>
    <dgm:cxn modelId="{5999D23C-8F50-4F01-870A-0A42410C7735}" srcId="{2CD7CFAA-E4EE-44CB-9EE5-8F6802F0715F}" destId="{57A1EF46-B9F0-4C26-97E7-41B68F03F57A}" srcOrd="0" destOrd="0" parTransId="{D063288E-601A-4CD1-A5AA-6F7847019DBC}" sibTransId="{7C4969AB-FFF3-4A59-AB56-DA00A4D54586}"/>
    <dgm:cxn modelId="{97E9E25D-A298-4A57-858D-C7656525384A}" srcId="{0D27E18A-325D-4334-8876-79416711F529}" destId="{44E1F0EA-B2C2-49A6-A958-325A7114906A}" srcOrd="1" destOrd="0" parTransId="{9907FD4A-B05D-45D9-BE54-8D66CAD2ED51}" sibTransId="{CB85F38C-89BD-4AFE-A528-DFF69954756E}"/>
    <dgm:cxn modelId="{FADF605E-1F95-47CF-AEAD-BB629A2B1DD2}" type="presOf" srcId="{A86DE88B-C626-48AA-8B06-4D0155BBBFD2}" destId="{4282D4C5-40C5-4DF8-B772-133DB307870F}" srcOrd="0" destOrd="0" presId="urn:microsoft.com/office/officeart/2018/2/layout/IconLabelDescriptionList"/>
    <dgm:cxn modelId="{80C36A44-8EC3-4355-BCC0-F1863710D8AD}" type="presOf" srcId="{2CD7CFAA-E4EE-44CB-9EE5-8F6802F0715F}" destId="{D623B30C-22C2-4F21-A320-D61F12A17D63}" srcOrd="0" destOrd="0" presId="urn:microsoft.com/office/officeart/2018/2/layout/IconLabelDescriptionList"/>
    <dgm:cxn modelId="{B1DF7D48-8EC8-411F-B572-31C8E373742E}" type="presOf" srcId="{57A1EF46-B9F0-4C26-97E7-41B68F03F57A}" destId="{034BD2D2-0EBC-4A89-8C9B-57AFF63AD35E}" srcOrd="0" destOrd="0" presId="urn:microsoft.com/office/officeart/2018/2/layout/IconLabelDescriptionList"/>
    <dgm:cxn modelId="{D571B06D-9370-41B9-8034-25FC9C407D0B}" type="presOf" srcId="{E1218F78-0D10-402F-9545-46E4DC6FF3A3}" destId="{4F3A1C05-1630-41E8-8D3F-0DC55F7EF774}" srcOrd="0" destOrd="0" presId="urn:microsoft.com/office/officeart/2018/2/layout/IconLabelDescriptionList"/>
    <dgm:cxn modelId="{718FD255-1131-4D9D-B1FF-2F443225DC50}" type="presOf" srcId="{B1885D1B-0D9F-4BFC-AAEB-23E3984946B9}" destId="{DAFB4854-AD67-4C9E-A9EB-ADD99711BFC0}" srcOrd="0" destOrd="0" presId="urn:microsoft.com/office/officeart/2018/2/layout/IconLabelDescriptionList"/>
    <dgm:cxn modelId="{42A4F255-755E-4ACB-B9C4-0F8A18D05AC3}" srcId="{0D27E18A-325D-4334-8876-79416711F529}" destId="{2CD7CFAA-E4EE-44CB-9EE5-8F6802F0715F}" srcOrd="0" destOrd="0" parTransId="{3F9B2816-5875-40BE-92CF-F2A0F23922D4}" sibTransId="{C28B7C3C-8862-427A-BAEF-04EC896CDE67}"/>
    <dgm:cxn modelId="{AD5630BB-4496-4FAB-A5B3-80AFBEB90B09}" type="presOf" srcId="{5286320D-5D78-4B37-A234-37229AF1C8F4}" destId="{034BD2D2-0EBC-4A89-8C9B-57AFF63AD35E}" srcOrd="0" destOrd="1" presId="urn:microsoft.com/office/officeart/2018/2/layout/IconLabelDescriptionList"/>
    <dgm:cxn modelId="{1E37E2C7-910F-4FA9-B1BF-BFD95399E70D}" srcId="{0D27E18A-325D-4334-8876-79416711F529}" destId="{E1218F78-0D10-402F-9545-46E4DC6FF3A3}" srcOrd="2" destOrd="0" parTransId="{1554492C-B1E3-44C1-B80E-74CE4F4FFE74}" sibTransId="{44B0343E-0585-4657-A857-6B1A01F20FE7}"/>
    <dgm:cxn modelId="{711DFCDA-5471-476B-8234-509D62EB2693}" srcId="{0D27E18A-325D-4334-8876-79416711F529}" destId="{B1885D1B-0D9F-4BFC-AAEB-23E3984946B9}" srcOrd="4" destOrd="0" parTransId="{39264454-DE85-4A4B-8F6D-9FD51B2FF939}" sibTransId="{FCA575B7-1D2B-45F3-94D6-FEC3068AD73F}"/>
    <dgm:cxn modelId="{556896E9-364D-4977-AAD2-13C4234908EF}" type="presOf" srcId="{0D27E18A-325D-4334-8876-79416711F529}" destId="{3E0C18FB-FAA5-4D92-BE0B-3A462CAA9F88}" srcOrd="0" destOrd="0" presId="urn:microsoft.com/office/officeart/2018/2/layout/IconLabelDescriptionList"/>
    <dgm:cxn modelId="{1E064CFB-FC2B-401C-BDBC-3691690E34F1}" srcId="{2CD7CFAA-E4EE-44CB-9EE5-8F6802F0715F}" destId="{5286320D-5D78-4B37-A234-37229AF1C8F4}" srcOrd="1" destOrd="0" parTransId="{FF84CE41-F72D-4934-A0CC-FED97FB0A268}" sibTransId="{AEEB8B9B-F28B-44CC-9745-5725850389AA}"/>
    <dgm:cxn modelId="{C7FEDCFD-07B2-4DCF-8E93-554A8637BACC}" type="presParOf" srcId="{3E0C18FB-FAA5-4D92-BE0B-3A462CAA9F88}" destId="{A35AF44F-8AA2-4F3F-A377-C90450C8032F}" srcOrd="0" destOrd="0" presId="urn:microsoft.com/office/officeart/2018/2/layout/IconLabelDescriptionList"/>
    <dgm:cxn modelId="{9759533F-1DBF-4AD6-A266-65329FD7D8BE}" type="presParOf" srcId="{A35AF44F-8AA2-4F3F-A377-C90450C8032F}" destId="{9ADEDEDA-EA70-49FF-A3DA-2E524DA4ACA5}" srcOrd="0" destOrd="0" presId="urn:microsoft.com/office/officeart/2018/2/layout/IconLabelDescriptionList"/>
    <dgm:cxn modelId="{F8BD0590-51D9-40A0-8BBE-BC5556A3E571}" type="presParOf" srcId="{A35AF44F-8AA2-4F3F-A377-C90450C8032F}" destId="{42D8EC25-16BB-4F29-8333-C7F018DB6543}" srcOrd="1" destOrd="0" presId="urn:microsoft.com/office/officeart/2018/2/layout/IconLabelDescriptionList"/>
    <dgm:cxn modelId="{1B82EF16-3925-49A7-B6B6-BF6BAFE9EF62}" type="presParOf" srcId="{A35AF44F-8AA2-4F3F-A377-C90450C8032F}" destId="{D623B30C-22C2-4F21-A320-D61F12A17D63}" srcOrd="2" destOrd="0" presId="urn:microsoft.com/office/officeart/2018/2/layout/IconLabelDescriptionList"/>
    <dgm:cxn modelId="{4EE2E1D9-001B-40F5-A550-0BE9786117DD}" type="presParOf" srcId="{A35AF44F-8AA2-4F3F-A377-C90450C8032F}" destId="{BF712B2C-63DE-41DD-AD31-AC97A93A5FBC}" srcOrd="3" destOrd="0" presId="urn:microsoft.com/office/officeart/2018/2/layout/IconLabelDescriptionList"/>
    <dgm:cxn modelId="{2CD12A51-8611-4568-B8BA-CDAFF20C3E14}" type="presParOf" srcId="{A35AF44F-8AA2-4F3F-A377-C90450C8032F}" destId="{034BD2D2-0EBC-4A89-8C9B-57AFF63AD35E}" srcOrd="4" destOrd="0" presId="urn:microsoft.com/office/officeart/2018/2/layout/IconLabelDescriptionList"/>
    <dgm:cxn modelId="{ABD533FB-4AF3-4FB5-8A6E-A8BDA5D3AAA5}" type="presParOf" srcId="{3E0C18FB-FAA5-4D92-BE0B-3A462CAA9F88}" destId="{A4BAE002-A6E1-490F-B94A-B028EEA4804E}" srcOrd="1" destOrd="0" presId="urn:microsoft.com/office/officeart/2018/2/layout/IconLabelDescriptionList"/>
    <dgm:cxn modelId="{1392AFC2-377C-4D77-80D9-1031E3896FAB}" type="presParOf" srcId="{3E0C18FB-FAA5-4D92-BE0B-3A462CAA9F88}" destId="{CB19FC5D-DBD4-4191-B7F1-E198294B8C91}" srcOrd="2" destOrd="0" presId="urn:microsoft.com/office/officeart/2018/2/layout/IconLabelDescriptionList"/>
    <dgm:cxn modelId="{FB0FE5D7-615D-48BA-B154-311A886A22E4}" type="presParOf" srcId="{CB19FC5D-DBD4-4191-B7F1-E198294B8C91}" destId="{76A2EE98-3A99-49B4-BD8F-A07FAA35EAE2}" srcOrd="0" destOrd="0" presId="urn:microsoft.com/office/officeart/2018/2/layout/IconLabelDescriptionList"/>
    <dgm:cxn modelId="{232086E2-65C7-46C4-92B4-DA16CBE830D6}" type="presParOf" srcId="{CB19FC5D-DBD4-4191-B7F1-E198294B8C91}" destId="{C40B57CD-8268-4AA3-9660-BFBD118E851A}" srcOrd="1" destOrd="0" presId="urn:microsoft.com/office/officeart/2018/2/layout/IconLabelDescriptionList"/>
    <dgm:cxn modelId="{335C50BF-3AF6-4B79-A8C4-625D7FA64CA7}" type="presParOf" srcId="{CB19FC5D-DBD4-4191-B7F1-E198294B8C91}" destId="{A3F75204-085F-4F80-95B1-B10759252D66}" srcOrd="2" destOrd="0" presId="urn:microsoft.com/office/officeart/2018/2/layout/IconLabelDescriptionList"/>
    <dgm:cxn modelId="{CAC8227A-3E1A-47F2-BB75-9AEEEC9DE844}" type="presParOf" srcId="{CB19FC5D-DBD4-4191-B7F1-E198294B8C91}" destId="{6F829E19-8184-46A1-AEAA-2DEEA4E4E93F}" srcOrd="3" destOrd="0" presId="urn:microsoft.com/office/officeart/2018/2/layout/IconLabelDescriptionList"/>
    <dgm:cxn modelId="{DDE48B80-469C-4DD6-93B3-CBD00D819D21}" type="presParOf" srcId="{CB19FC5D-DBD4-4191-B7F1-E198294B8C91}" destId="{AFA76570-9E2C-4DA2-ACC4-F3BA21C3D272}" srcOrd="4" destOrd="0" presId="urn:microsoft.com/office/officeart/2018/2/layout/IconLabelDescriptionList"/>
    <dgm:cxn modelId="{97BA3F2B-E28F-4A19-B606-9AF7B5632C88}" type="presParOf" srcId="{3E0C18FB-FAA5-4D92-BE0B-3A462CAA9F88}" destId="{A79FA099-D69D-431C-B6C5-174CAD14CDEE}" srcOrd="3" destOrd="0" presId="urn:microsoft.com/office/officeart/2018/2/layout/IconLabelDescriptionList"/>
    <dgm:cxn modelId="{E0AB5C4F-2D4B-4A11-A86E-3651655A9E6F}" type="presParOf" srcId="{3E0C18FB-FAA5-4D92-BE0B-3A462CAA9F88}" destId="{9D1729F6-FD40-4661-A84B-E073CFEA6E73}" srcOrd="4" destOrd="0" presId="urn:microsoft.com/office/officeart/2018/2/layout/IconLabelDescriptionList"/>
    <dgm:cxn modelId="{CD442E9D-5876-4908-B6D9-75FD2A0BB5FB}" type="presParOf" srcId="{9D1729F6-FD40-4661-A84B-E073CFEA6E73}" destId="{3020F4B4-E026-4271-A5EE-9D24B9861F30}" srcOrd="0" destOrd="0" presId="urn:microsoft.com/office/officeart/2018/2/layout/IconLabelDescriptionList"/>
    <dgm:cxn modelId="{9ED9A957-F859-4B87-B872-DDEE3620CB62}" type="presParOf" srcId="{9D1729F6-FD40-4661-A84B-E073CFEA6E73}" destId="{129993E6-391A-4852-9526-8713B8EC3924}" srcOrd="1" destOrd="0" presId="urn:microsoft.com/office/officeart/2018/2/layout/IconLabelDescriptionList"/>
    <dgm:cxn modelId="{E87BF9CD-D5DD-4B49-84DA-A82C7A20D5A5}" type="presParOf" srcId="{9D1729F6-FD40-4661-A84B-E073CFEA6E73}" destId="{4F3A1C05-1630-41E8-8D3F-0DC55F7EF774}" srcOrd="2" destOrd="0" presId="urn:microsoft.com/office/officeart/2018/2/layout/IconLabelDescriptionList"/>
    <dgm:cxn modelId="{C137D855-4A89-4F32-B740-A9AC4590D034}" type="presParOf" srcId="{9D1729F6-FD40-4661-A84B-E073CFEA6E73}" destId="{32439AE7-9642-46E5-950E-B0CC4933D72A}" srcOrd="3" destOrd="0" presId="urn:microsoft.com/office/officeart/2018/2/layout/IconLabelDescriptionList"/>
    <dgm:cxn modelId="{2A2056C3-E17F-422C-A364-BC617B9610DD}" type="presParOf" srcId="{9D1729F6-FD40-4661-A84B-E073CFEA6E73}" destId="{505AEB00-6B0D-45E1-93DD-74B964823B54}" srcOrd="4" destOrd="0" presId="urn:microsoft.com/office/officeart/2018/2/layout/IconLabelDescriptionList"/>
    <dgm:cxn modelId="{A313731F-0B91-4115-8AD4-21FFB6DE56B6}" type="presParOf" srcId="{3E0C18FB-FAA5-4D92-BE0B-3A462CAA9F88}" destId="{69F692B8-4F3C-428D-AF30-D3C2C9B4A0B7}" srcOrd="5" destOrd="0" presId="urn:microsoft.com/office/officeart/2018/2/layout/IconLabelDescriptionList"/>
    <dgm:cxn modelId="{77D4FA43-F995-4356-9488-AB149A380D89}" type="presParOf" srcId="{3E0C18FB-FAA5-4D92-BE0B-3A462CAA9F88}" destId="{B6CD2080-78C3-42BE-8CF3-F447C56796AD}" srcOrd="6" destOrd="0" presId="urn:microsoft.com/office/officeart/2018/2/layout/IconLabelDescriptionList"/>
    <dgm:cxn modelId="{50613FF5-910F-416C-85A3-4336FF1230F0}" type="presParOf" srcId="{B6CD2080-78C3-42BE-8CF3-F447C56796AD}" destId="{FFE656E6-C491-400D-8D3F-B9B5F3734C04}" srcOrd="0" destOrd="0" presId="urn:microsoft.com/office/officeart/2018/2/layout/IconLabelDescriptionList"/>
    <dgm:cxn modelId="{728E3ECE-D722-4C99-AD86-CB09E21C4CA4}" type="presParOf" srcId="{B6CD2080-78C3-42BE-8CF3-F447C56796AD}" destId="{EF6C1530-FE2D-4286-9524-B7C822850804}" srcOrd="1" destOrd="0" presId="urn:microsoft.com/office/officeart/2018/2/layout/IconLabelDescriptionList"/>
    <dgm:cxn modelId="{F7B14F30-1276-40C8-B5C4-8AF5E50B966C}" type="presParOf" srcId="{B6CD2080-78C3-42BE-8CF3-F447C56796AD}" destId="{4282D4C5-40C5-4DF8-B772-133DB307870F}" srcOrd="2" destOrd="0" presId="urn:microsoft.com/office/officeart/2018/2/layout/IconLabelDescriptionList"/>
    <dgm:cxn modelId="{39DB770E-CB3D-455C-BF55-C82E57B57CED}" type="presParOf" srcId="{B6CD2080-78C3-42BE-8CF3-F447C56796AD}" destId="{1220331D-5DB3-42FE-B76E-22B2C6899EE5}" srcOrd="3" destOrd="0" presId="urn:microsoft.com/office/officeart/2018/2/layout/IconLabelDescriptionList"/>
    <dgm:cxn modelId="{82F43BAB-313B-4967-BD7C-44C88AD6CD24}" type="presParOf" srcId="{B6CD2080-78C3-42BE-8CF3-F447C56796AD}" destId="{9872F404-2B84-48C8-BD52-854AE4DC353A}" srcOrd="4" destOrd="0" presId="urn:microsoft.com/office/officeart/2018/2/layout/IconLabelDescriptionList"/>
    <dgm:cxn modelId="{05868525-4AF8-46FB-B1B0-0B8188E4C719}" type="presParOf" srcId="{3E0C18FB-FAA5-4D92-BE0B-3A462CAA9F88}" destId="{4F7F1020-C893-4616-BC18-8F6F48B8D411}" srcOrd="7" destOrd="0" presId="urn:microsoft.com/office/officeart/2018/2/layout/IconLabelDescriptionList"/>
    <dgm:cxn modelId="{5B05052A-FAE1-4D82-AB82-72DB8B629CC0}" type="presParOf" srcId="{3E0C18FB-FAA5-4D92-BE0B-3A462CAA9F88}" destId="{BE28B8CC-075F-4B86-BAAD-3374A63DE927}" srcOrd="8" destOrd="0" presId="urn:microsoft.com/office/officeart/2018/2/layout/IconLabelDescriptionList"/>
    <dgm:cxn modelId="{81998B73-E371-4231-8339-CA508F2B4111}" type="presParOf" srcId="{BE28B8CC-075F-4B86-BAAD-3374A63DE927}" destId="{D536A466-E782-4778-8B6E-E61BDA5CB1B7}" srcOrd="0" destOrd="0" presId="urn:microsoft.com/office/officeart/2018/2/layout/IconLabelDescriptionList"/>
    <dgm:cxn modelId="{57AF31EF-46A3-4081-ACCE-B326088F0E7B}" type="presParOf" srcId="{BE28B8CC-075F-4B86-BAAD-3374A63DE927}" destId="{2AFE438E-263A-4E96-953B-808E48BB8B90}" srcOrd="1" destOrd="0" presId="urn:microsoft.com/office/officeart/2018/2/layout/IconLabelDescriptionList"/>
    <dgm:cxn modelId="{0370BD92-6D3F-4F04-BDFC-1C8AD7332F2C}" type="presParOf" srcId="{BE28B8CC-075F-4B86-BAAD-3374A63DE927}" destId="{DAFB4854-AD67-4C9E-A9EB-ADD99711BFC0}" srcOrd="2" destOrd="0" presId="urn:microsoft.com/office/officeart/2018/2/layout/IconLabelDescriptionList"/>
    <dgm:cxn modelId="{6777EDEC-1E45-40E9-B4EF-751DAD24E366}" type="presParOf" srcId="{BE28B8CC-075F-4B86-BAAD-3374A63DE927}" destId="{56D5E5C7-E42A-44DD-8944-C063112B784F}" srcOrd="3" destOrd="0" presId="urn:microsoft.com/office/officeart/2018/2/layout/IconLabelDescriptionList"/>
    <dgm:cxn modelId="{A823BC1A-1892-47AC-B5FF-98D8E90C8213}" type="presParOf" srcId="{BE28B8CC-075F-4B86-BAAD-3374A63DE927}" destId="{B27BEB5E-87D6-41B1-B5A2-0487F118061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B3A8B-4942-499E-9901-DE01B56ECC23}">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439F8-3909-4022-9DBC-D22BAD7D87F9}">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991CA-C2A2-4B2B-B3D8-22DFCB23B71C}">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Orange County’s Land Development Code regulations remain in effect until Town’s Comprehensive Plan is amended to include the Chaine du Lac area.</a:t>
          </a:r>
        </a:p>
      </dsp:txBody>
      <dsp:txXfrm>
        <a:off x="1834517" y="469890"/>
        <a:ext cx="3148942" cy="1335915"/>
      </dsp:txXfrm>
    </dsp:sp>
    <dsp:sp modelId="{F1975FD0-8E92-4A29-B874-DA9AAA965244}">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4362A5-ECFB-4A84-8FCC-2B2951F0188C}">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DFEFE-E064-4305-9CC2-D1999DE8E8FD}">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Once Town’s Comprehensive Plan is amended, Town’s Land Development Code regulations take effect.</a:t>
          </a:r>
        </a:p>
      </dsp:txBody>
      <dsp:txXfrm>
        <a:off x="7154322" y="469890"/>
        <a:ext cx="3148942" cy="1335915"/>
      </dsp:txXfrm>
    </dsp:sp>
    <dsp:sp modelId="{A5F93862-57FC-406C-B5B7-1635BAD9F9C4}">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59617-5124-4519-BA01-960449EE7FC7}">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F3BBF-11AC-4F52-B469-60C42FB1428E}">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Town’s Land Development Code allows for continuance of prior approved Orange County development agreements (Chaine du Lac and Park Avenue West) for annexed subdivisions to stay in effect after annexation.</a:t>
          </a:r>
        </a:p>
      </dsp:txBody>
      <dsp:txXfrm>
        <a:off x="1834517" y="2545532"/>
        <a:ext cx="3148942" cy="1335915"/>
      </dsp:txXfrm>
    </dsp:sp>
    <dsp:sp modelId="{BF9D91A1-162B-4ABF-924C-64C2743608C3}">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527BD-4CAA-4D2D-B4E5-BB6B11C9D6E0}">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D28CB-4297-4766-AC3A-C501FB9FB030}">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Town will assign the Planned Unit Development (PUD) Future Land Use and Zoning with specific development standards as part of the PUD to address conflicts with Orange County zoning requirements and Town zoning requirements.</a:t>
          </a:r>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1FC44-4A68-42D9-86B4-BB887FCB98FE}">
      <dsp:nvSpPr>
        <dsp:cNvPr id="0" name=""/>
        <dsp:cNvSpPr/>
      </dsp:nvSpPr>
      <dsp:spPr>
        <a:xfrm>
          <a:off x="438504" y="1295266"/>
          <a:ext cx="715078" cy="71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6CEA58-6F41-40B6-BB40-AF17FD0E8247}">
      <dsp:nvSpPr>
        <dsp:cNvPr id="0" name=""/>
        <dsp:cNvSpPr/>
      </dsp:nvSpPr>
      <dsp:spPr>
        <a:xfrm>
          <a:off x="1512"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Town Responsibilities vs. HOA responsibilities</a:t>
          </a:r>
        </a:p>
      </dsp:txBody>
      <dsp:txXfrm>
        <a:off x="1512" y="2261913"/>
        <a:ext cx="1589062" cy="635625"/>
      </dsp:txXfrm>
    </dsp:sp>
    <dsp:sp modelId="{4E319C2A-D8A7-412F-BA62-693D2EB9B86B}">
      <dsp:nvSpPr>
        <dsp:cNvPr id="0" name=""/>
        <dsp:cNvSpPr/>
      </dsp:nvSpPr>
      <dsp:spPr>
        <a:xfrm>
          <a:off x="2305652" y="1295266"/>
          <a:ext cx="715078" cy="71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94C1D4-9B7B-47E5-98DB-0CC03C180A2C}">
      <dsp:nvSpPr>
        <dsp:cNvPr id="0" name=""/>
        <dsp:cNvSpPr/>
      </dsp:nvSpPr>
      <dsp:spPr>
        <a:xfrm>
          <a:off x="1868660"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Solid Waste/Recycling</a:t>
          </a:r>
        </a:p>
      </dsp:txBody>
      <dsp:txXfrm>
        <a:off x="1868660" y="2261913"/>
        <a:ext cx="1589062" cy="635625"/>
      </dsp:txXfrm>
    </dsp:sp>
    <dsp:sp modelId="{8C154D9B-B663-4DC9-8240-45D36032142C}">
      <dsp:nvSpPr>
        <dsp:cNvPr id="0" name=""/>
        <dsp:cNvSpPr/>
      </dsp:nvSpPr>
      <dsp:spPr>
        <a:xfrm>
          <a:off x="4172801" y="1295266"/>
          <a:ext cx="715078" cy="71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6D3EDB-9BE8-4D73-8E10-7E73BEF33A0E}">
      <dsp:nvSpPr>
        <dsp:cNvPr id="0" name=""/>
        <dsp:cNvSpPr/>
      </dsp:nvSpPr>
      <dsp:spPr>
        <a:xfrm>
          <a:off x="3735809"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Fire Service Protection &amp; EMS</a:t>
          </a:r>
        </a:p>
      </dsp:txBody>
      <dsp:txXfrm>
        <a:off x="3735809" y="2261913"/>
        <a:ext cx="1589062" cy="635625"/>
      </dsp:txXfrm>
    </dsp:sp>
    <dsp:sp modelId="{D4BEFD02-AC98-4823-9BBA-D19BADC51C23}">
      <dsp:nvSpPr>
        <dsp:cNvPr id="0" name=""/>
        <dsp:cNvSpPr/>
      </dsp:nvSpPr>
      <dsp:spPr>
        <a:xfrm>
          <a:off x="6039949" y="1295266"/>
          <a:ext cx="715078" cy="71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980406-9245-48AD-8DC9-0710ACE34F08}">
      <dsp:nvSpPr>
        <dsp:cNvPr id="0" name=""/>
        <dsp:cNvSpPr/>
      </dsp:nvSpPr>
      <dsp:spPr>
        <a:xfrm>
          <a:off x="5602957"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Politics</a:t>
          </a:r>
        </a:p>
      </dsp:txBody>
      <dsp:txXfrm>
        <a:off x="5602957" y="2261913"/>
        <a:ext cx="1589062" cy="635625"/>
      </dsp:txXfrm>
    </dsp:sp>
    <dsp:sp modelId="{397D21CA-DD61-44BB-A156-9F84B8B2216C}">
      <dsp:nvSpPr>
        <dsp:cNvPr id="0" name=""/>
        <dsp:cNvSpPr/>
      </dsp:nvSpPr>
      <dsp:spPr>
        <a:xfrm>
          <a:off x="7907098" y="1295266"/>
          <a:ext cx="715078" cy="715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A6E7A-40C0-4184-B9B7-B5337C592A2D}">
      <dsp:nvSpPr>
        <dsp:cNvPr id="0" name=""/>
        <dsp:cNvSpPr/>
      </dsp:nvSpPr>
      <dsp:spPr>
        <a:xfrm>
          <a:off x="7470105"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Additional Benefits</a:t>
          </a:r>
        </a:p>
      </dsp:txBody>
      <dsp:txXfrm>
        <a:off x="7470105" y="2261913"/>
        <a:ext cx="1589062" cy="635625"/>
      </dsp:txXfrm>
    </dsp:sp>
    <dsp:sp modelId="{0BE6159A-B973-4CC5-97DF-E65BCFB18350}">
      <dsp:nvSpPr>
        <dsp:cNvPr id="0" name=""/>
        <dsp:cNvSpPr/>
      </dsp:nvSpPr>
      <dsp:spPr>
        <a:xfrm>
          <a:off x="9774246" y="1295266"/>
          <a:ext cx="715078" cy="715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F26E1C-DA12-4386-99D2-1E71A49D6742}">
      <dsp:nvSpPr>
        <dsp:cNvPr id="0" name=""/>
        <dsp:cNvSpPr/>
      </dsp:nvSpPr>
      <dsp:spPr>
        <a:xfrm>
          <a:off x="9337254"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Financial Impacts</a:t>
          </a:r>
        </a:p>
      </dsp:txBody>
      <dsp:txXfrm>
        <a:off x="9337254" y="2261913"/>
        <a:ext cx="1589062" cy="635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82419-EF00-4536-8017-FDD9302AD0DA}">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60C4BC-970A-4F16-BEE0-41281C58531A}">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The Town would accept the existing agreement (Plat) entered into with Orange County.  </a:t>
          </a:r>
        </a:p>
      </dsp:txBody>
      <dsp:txXfrm>
        <a:off x="59990" y="2654049"/>
        <a:ext cx="3226223" cy="720000"/>
      </dsp:txXfrm>
    </dsp:sp>
    <dsp:sp modelId="{92C2AB66-FEA1-4FEA-9B7B-64EA593D18E0}">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A70A9B-B559-436A-9053-F508B2A9B05A}">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HOA would continue to be responsible for the roads, common areas, stormwater and lighting.  </a:t>
          </a:r>
        </a:p>
      </dsp:txBody>
      <dsp:txXfrm>
        <a:off x="3850802" y="2654049"/>
        <a:ext cx="3226223" cy="720000"/>
      </dsp:txXfrm>
    </dsp:sp>
    <dsp:sp modelId="{E38C5F36-1C1D-4FBB-8482-D6997AF61857}">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518632-010D-4C81-8906-646E8D2FB124}">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The Town would memorialize this in an Annexation Agreement </a:t>
          </a:r>
        </a:p>
      </dsp:txBody>
      <dsp:txXfrm>
        <a:off x="7641615" y="2654049"/>
        <a:ext cx="3226223"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EDEDA-EA70-49FF-A3DA-2E524DA4ACA5}">
      <dsp:nvSpPr>
        <dsp:cNvPr id="0" name=""/>
        <dsp:cNvSpPr/>
      </dsp:nvSpPr>
      <dsp:spPr>
        <a:xfrm>
          <a:off x="5273" y="330218"/>
          <a:ext cx="670359" cy="670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3B30C-22C2-4F21-A320-D61F12A17D63}">
      <dsp:nvSpPr>
        <dsp:cNvPr id="0" name=""/>
        <dsp:cNvSpPr/>
      </dsp:nvSpPr>
      <dsp:spPr>
        <a:xfrm>
          <a:off x="5273" y="1152469"/>
          <a:ext cx="1915312" cy="1962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Once Annexed, residents of Chaine Du Lac will be able to access the Towns Boat Ramps and Tennis Courts.</a:t>
          </a:r>
        </a:p>
      </dsp:txBody>
      <dsp:txXfrm>
        <a:off x="5273" y="1152469"/>
        <a:ext cx="1915312" cy="1962035"/>
      </dsp:txXfrm>
    </dsp:sp>
    <dsp:sp modelId="{034BD2D2-0EBC-4A89-8C9B-57AFF63AD35E}">
      <dsp:nvSpPr>
        <dsp:cNvPr id="0" name=""/>
        <dsp:cNvSpPr/>
      </dsp:nvSpPr>
      <dsp:spPr>
        <a:xfrm>
          <a:off x="5273" y="3185151"/>
          <a:ext cx="1915312" cy="67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Boat Ramps: Fernwood (Butler) and Bessie</a:t>
          </a:r>
        </a:p>
        <a:p>
          <a:pPr marL="0" lvl="0" indent="0" algn="l" defTabSz="488950">
            <a:lnSpc>
              <a:spcPct val="90000"/>
            </a:lnSpc>
            <a:spcBef>
              <a:spcPct val="0"/>
            </a:spcBef>
            <a:spcAft>
              <a:spcPct val="35000"/>
            </a:spcAft>
            <a:buNone/>
          </a:pPr>
          <a:r>
            <a:rPr lang="en-US" sz="1100" kern="1200"/>
            <a:t>Tennis Courts:  Main St. and Windermere Recreation Center</a:t>
          </a:r>
        </a:p>
      </dsp:txBody>
      <dsp:txXfrm>
        <a:off x="5273" y="3185151"/>
        <a:ext cx="1915312" cy="677435"/>
      </dsp:txXfrm>
    </dsp:sp>
    <dsp:sp modelId="{76A2EE98-3A99-49B4-BD8F-A07FAA35EAE2}">
      <dsp:nvSpPr>
        <dsp:cNvPr id="0" name=""/>
        <dsp:cNvSpPr/>
      </dsp:nvSpPr>
      <dsp:spPr>
        <a:xfrm>
          <a:off x="2255766" y="330218"/>
          <a:ext cx="670359" cy="670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F75204-085F-4F80-95B1-B10759252D66}">
      <dsp:nvSpPr>
        <dsp:cNvPr id="0" name=""/>
        <dsp:cNvSpPr/>
      </dsp:nvSpPr>
      <dsp:spPr>
        <a:xfrm>
          <a:off x="2255766" y="1152469"/>
          <a:ext cx="1915312" cy="1962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Residents would be eligible to attend resident only events.</a:t>
          </a:r>
        </a:p>
      </dsp:txBody>
      <dsp:txXfrm>
        <a:off x="2255766" y="1152469"/>
        <a:ext cx="1915312" cy="1962035"/>
      </dsp:txXfrm>
    </dsp:sp>
    <dsp:sp modelId="{AFA76570-9E2C-4DA2-ACC4-F3BA21C3D272}">
      <dsp:nvSpPr>
        <dsp:cNvPr id="0" name=""/>
        <dsp:cNvSpPr/>
      </dsp:nvSpPr>
      <dsp:spPr>
        <a:xfrm>
          <a:off x="2255766" y="3185151"/>
          <a:ext cx="1915312" cy="677435"/>
        </a:xfrm>
        <a:prstGeom prst="rect">
          <a:avLst/>
        </a:prstGeom>
        <a:noFill/>
        <a:ln>
          <a:noFill/>
        </a:ln>
        <a:effectLst/>
      </dsp:spPr>
      <dsp:style>
        <a:lnRef idx="0">
          <a:scrgbClr r="0" g="0" b="0"/>
        </a:lnRef>
        <a:fillRef idx="0">
          <a:scrgbClr r="0" g="0" b="0"/>
        </a:fillRef>
        <a:effectRef idx="0">
          <a:scrgbClr r="0" g="0" b="0"/>
        </a:effectRef>
        <a:fontRef idx="minor"/>
      </dsp:style>
    </dsp:sp>
    <dsp:sp modelId="{3020F4B4-E026-4271-A5EE-9D24B9861F30}">
      <dsp:nvSpPr>
        <dsp:cNvPr id="0" name=""/>
        <dsp:cNvSpPr/>
      </dsp:nvSpPr>
      <dsp:spPr>
        <a:xfrm>
          <a:off x="4506258" y="330218"/>
          <a:ext cx="670359" cy="670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3A1C05-1630-41E8-8D3F-0DC55F7EF774}">
      <dsp:nvSpPr>
        <dsp:cNvPr id="0" name=""/>
        <dsp:cNvSpPr/>
      </dsp:nvSpPr>
      <dsp:spPr>
        <a:xfrm>
          <a:off x="4506258" y="1152469"/>
          <a:ext cx="1915312" cy="1962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Residents receive a discount on Town Hall Rentals</a:t>
          </a:r>
        </a:p>
      </dsp:txBody>
      <dsp:txXfrm>
        <a:off x="4506258" y="1152469"/>
        <a:ext cx="1915312" cy="1962035"/>
      </dsp:txXfrm>
    </dsp:sp>
    <dsp:sp modelId="{505AEB00-6B0D-45E1-93DD-74B964823B54}">
      <dsp:nvSpPr>
        <dsp:cNvPr id="0" name=""/>
        <dsp:cNvSpPr/>
      </dsp:nvSpPr>
      <dsp:spPr>
        <a:xfrm>
          <a:off x="4506258" y="3185151"/>
          <a:ext cx="1915312" cy="677435"/>
        </a:xfrm>
        <a:prstGeom prst="rect">
          <a:avLst/>
        </a:prstGeom>
        <a:noFill/>
        <a:ln>
          <a:noFill/>
        </a:ln>
        <a:effectLst/>
      </dsp:spPr>
      <dsp:style>
        <a:lnRef idx="0">
          <a:scrgbClr r="0" g="0" b="0"/>
        </a:lnRef>
        <a:fillRef idx="0">
          <a:scrgbClr r="0" g="0" b="0"/>
        </a:fillRef>
        <a:effectRef idx="0">
          <a:scrgbClr r="0" g="0" b="0"/>
        </a:effectRef>
        <a:fontRef idx="minor"/>
      </dsp:style>
    </dsp:sp>
    <dsp:sp modelId="{FFE656E6-C491-400D-8D3F-B9B5F3734C04}">
      <dsp:nvSpPr>
        <dsp:cNvPr id="0" name=""/>
        <dsp:cNvSpPr/>
      </dsp:nvSpPr>
      <dsp:spPr>
        <a:xfrm>
          <a:off x="6756750" y="330218"/>
          <a:ext cx="670359" cy="670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82D4C5-40C5-4DF8-B772-133DB307870F}">
      <dsp:nvSpPr>
        <dsp:cNvPr id="0" name=""/>
        <dsp:cNvSpPr/>
      </dsp:nvSpPr>
      <dsp:spPr>
        <a:xfrm>
          <a:off x="6756750" y="1152469"/>
          <a:ext cx="1915312" cy="1962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Residents can sit on one of the various Town’s Boards or Committees that provide recommendations to the Town Council on various subject matters. (DRB, HPB, Tree, LRP, WAYS,P&amp;R)</a:t>
          </a:r>
        </a:p>
      </dsp:txBody>
      <dsp:txXfrm>
        <a:off x="6756750" y="1152469"/>
        <a:ext cx="1915312" cy="1962035"/>
      </dsp:txXfrm>
    </dsp:sp>
    <dsp:sp modelId="{9872F404-2B84-48C8-BD52-854AE4DC353A}">
      <dsp:nvSpPr>
        <dsp:cNvPr id="0" name=""/>
        <dsp:cNvSpPr/>
      </dsp:nvSpPr>
      <dsp:spPr>
        <a:xfrm>
          <a:off x="6756750" y="3185151"/>
          <a:ext cx="1915312" cy="677435"/>
        </a:xfrm>
        <a:prstGeom prst="rect">
          <a:avLst/>
        </a:prstGeom>
        <a:noFill/>
        <a:ln>
          <a:noFill/>
        </a:ln>
        <a:effectLst/>
      </dsp:spPr>
      <dsp:style>
        <a:lnRef idx="0">
          <a:scrgbClr r="0" g="0" b="0"/>
        </a:lnRef>
        <a:fillRef idx="0">
          <a:scrgbClr r="0" g="0" b="0"/>
        </a:fillRef>
        <a:effectRef idx="0">
          <a:scrgbClr r="0" g="0" b="0"/>
        </a:effectRef>
        <a:fontRef idx="minor"/>
      </dsp:style>
    </dsp:sp>
    <dsp:sp modelId="{D536A466-E782-4778-8B6E-E61BDA5CB1B7}">
      <dsp:nvSpPr>
        <dsp:cNvPr id="0" name=""/>
        <dsp:cNvSpPr/>
      </dsp:nvSpPr>
      <dsp:spPr>
        <a:xfrm>
          <a:off x="9007242" y="330218"/>
          <a:ext cx="670359" cy="670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FB4854-AD67-4C9E-A9EB-ADD99711BFC0}">
      <dsp:nvSpPr>
        <dsp:cNvPr id="0" name=""/>
        <dsp:cNvSpPr/>
      </dsp:nvSpPr>
      <dsp:spPr>
        <a:xfrm>
          <a:off x="9007242" y="1152469"/>
          <a:ext cx="1915312" cy="1962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Disaster Recovery.  The Town was one of the first to complete the disaster recovery from Hurricanes Irma and Ian.  The reason is a more local focus than County wide.  </a:t>
          </a:r>
        </a:p>
      </dsp:txBody>
      <dsp:txXfrm>
        <a:off x="9007242" y="1152469"/>
        <a:ext cx="1915312" cy="1962035"/>
      </dsp:txXfrm>
    </dsp:sp>
    <dsp:sp modelId="{B27BEB5E-87D6-41B1-B5A2-0487F118061A}">
      <dsp:nvSpPr>
        <dsp:cNvPr id="0" name=""/>
        <dsp:cNvSpPr/>
      </dsp:nvSpPr>
      <dsp:spPr>
        <a:xfrm>
          <a:off x="9007242" y="3185151"/>
          <a:ext cx="1915312" cy="67743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30C63-A37F-4C17-83AE-752111326A61}" type="datetimeFigureOut">
              <a:rPr lang="en-US" smtClean="0"/>
              <a:t>7/23/2024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80518-0CFB-43E4-8933-301A4BD6C1F1}" type="slidenum">
              <a:rPr lang="en-US" smtClean="0"/>
              <a:t>‹#›</a:t>
            </a:fld>
            <a:endParaRPr lang="en-US" dirty="0"/>
          </a:p>
        </p:txBody>
      </p:sp>
    </p:spTree>
    <p:extLst>
      <p:ext uri="{BB962C8B-B14F-4D97-AF65-F5344CB8AC3E}">
        <p14:creationId xmlns:p14="http://schemas.microsoft.com/office/powerpoint/2010/main" val="137226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F1AB-26BD-63F3-A39D-D239B512A1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796697-B6A7-DDC9-EF5F-ECBECA40D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074B5D-1803-D586-00C7-9FF2568EC79E}"/>
              </a:ext>
            </a:extLst>
          </p:cNvPr>
          <p:cNvSpPr>
            <a:spLocks noGrp="1"/>
          </p:cNvSpPr>
          <p:nvPr>
            <p:ph type="dt" sz="half" idx="10"/>
          </p:nvPr>
        </p:nvSpPr>
        <p:spPr/>
        <p:txBody>
          <a:bodyPr/>
          <a:lstStyle/>
          <a:p>
            <a:fld id="{08A67286-CB67-4D7E-8DA4-AAC228F298C0}" type="datetime1">
              <a:rPr lang="en-US" smtClean="0"/>
              <a:t>7/23/2024</a:t>
            </a:fld>
            <a:endParaRPr lang="en-US" dirty="0"/>
          </a:p>
        </p:txBody>
      </p:sp>
      <p:sp>
        <p:nvSpPr>
          <p:cNvPr id="5" name="Footer Placeholder 4">
            <a:extLst>
              <a:ext uri="{FF2B5EF4-FFF2-40B4-BE49-F238E27FC236}">
                <a16:creationId xmlns:a16="http://schemas.microsoft.com/office/drawing/2014/main" id="{27C9B26D-848C-67F9-785F-D23228237C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9788C0-035F-9B4F-664F-36FA581078B1}"/>
              </a:ext>
            </a:extLst>
          </p:cNvPr>
          <p:cNvSpPr>
            <a:spLocks noGrp="1"/>
          </p:cNvSpPr>
          <p:nvPr>
            <p:ph type="sldNum" sz="quarter" idx="12"/>
          </p:nvPr>
        </p:nvSpPr>
        <p:spPr/>
        <p:txBody>
          <a:bodyPr/>
          <a:lstStyle/>
          <a:p>
            <a:fld id="{B9D687D0-FBB4-40CF-BACF-62B9D2631DD1}" type="slidenum">
              <a:rPr lang="en-US" smtClean="0"/>
              <a:t>‹#›</a:t>
            </a:fld>
            <a:endParaRPr lang="en-US" dirty="0"/>
          </a:p>
        </p:txBody>
      </p:sp>
      <p:pic>
        <p:nvPicPr>
          <p:cNvPr id="7" name="Picture 6">
            <a:extLst>
              <a:ext uri="{FF2B5EF4-FFF2-40B4-BE49-F238E27FC236}">
                <a16:creationId xmlns:a16="http://schemas.microsoft.com/office/drawing/2014/main" id="{4501F642-C1A1-8409-778E-EAC5CC6AC7B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1911" y="4156817"/>
            <a:ext cx="2087278" cy="2701183"/>
          </a:xfrm>
          <a:prstGeom prst="rect">
            <a:avLst/>
          </a:prstGeom>
        </p:spPr>
      </p:pic>
    </p:spTree>
    <p:extLst>
      <p:ext uri="{BB962C8B-B14F-4D97-AF65-F5344CB8AC3E}">
        <p14:creationId xmlns:p14="http://schemas.microsoft.com/office/powerpoint/2010/main" val="12788510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EEB9-D9C9-F1A6-7F82-E1B6C5E6DE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30470F-48B4-337E-9B71-2BDF18320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4BA25-C0E7-93ED-83B4-32BE397C68E0}"/>
              </a:ext>
            </a:extLst>
          </p:cNvPr>
          <p:cNvSpPr>
            <a:spLocks noGrp="1"/>
          </p:cNvSpPr>
          <p:nvPr>
            <p:ph type="dt" sz="half" idx="10"/>
          </p:nvPr>
        </p:nvSpPr>
        <p:spPr/>
        <p:txBody>
          <a:bodyPr/>
          <a:lstStyle/>
          <a:p>
            <a:fld id="{6842DEC7-62ED-408B-A028-E10E99251FCB}" type="datetime1">
              <a:rPr lang="en-US" smtClean="0"/>
              <a:t>7/23/2024</a:t>
            </a:fld>
            <a:endParaRPr lang="en-US" dirty="0"/>
          </a:p>
        </p:txBody>
      </p:sp>
      <p:sp>
        <p:nvSpPr>
          <p:cNvPr id="5" name="Footer Placeholder 4">
            <a:extLst>
              <a:ext uri="{FF2B5EF4-FFF2-40B4-BE49-F238E27FC236}">
                <a16:creationId xmlns:a16="http://schemas.microsoft.com/office/drawing/2014/main" id="{5A0A3838-DA23-7872-5AF6-B627BD0EA0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8C5DD5-C65B-44ED-3E73-6F0A8C6207C9}"/>
              </a:ext>
            </a:extLst>
          </p:cNvPr>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222009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600E70-3898-B788-AED4-5F34EB2650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D84EF-6B61-D640-266F-3942BAC0D8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C12EB-5AF2-7028-2458-1F46449B1D4E}"/>
              </a:ext>
            </a:extLst>
          </p:cNvPr>
          <p:cNvSpPr>
            <a:spLocks noGrp="1"/>
          </p:cNvSpPr>
          <p:nvPr>
            <p:ph type="dt" sz="half" idx="10"/>
          </p:nvPr>
        </p:nvSpPr>
        <p:spPr/>
        <p:txBody>
          <a:bodyPr/>
          <a:lstStyle/>
          <a:p>
            <a:fld id="{2D188680-A800-4FC0-A13C-E6C936387530}" type="datetime1">
              <a:rPr lang="en-US" smtClean="0"/>
              <a:t>7/23/2024</a:t>
            </a:fld>
            <a:endParaRPr lang="en-US" dirty="0"/>
          </a:p>
        </p:txBody>
      </p:sp>
      <p:sp>
        <p:nvSpPr>
          <p:cNvPr id="5" name="Footer Placeholder 4">
            <a:extLst>
              <a:ext uri="{FF2B5EF4-FFF2-40B4-BE49-F238E27FC236}">
                <a16:creationId xmlns:a16="http://schemas.microsoft.com/office/drawing/2014/main" id="{5E681553-B6E4-668D-4A3C-D54D540752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E39B21-E623-91B8-A6FB-A396BE3A9289}"/>
              </a:ext>
            </a:extLst>
          </p:cNvPr>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404757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6818-1EB6-51A9-3223-B61D8996C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B47EFE-F854-6C2E-E676-AB6A0CD67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E8D64-D306-3EBC-E4AF-63B1A6ED6828}"/>
              </a:ext>
            </a:extLst>
          </p:cNvPr>
          <p:cNvSpPr>
            <a:spLocks noGrp="1"/>
          </p:cNvSpPr>
          <p:nvPr>
            <p:ph type="dt" sz="half" idx="10"/>
          </p:nvPr>
        </p:nvSpPr>
        <p:spPr/>
        <p:txBody>
          <a:bodyPr/>
          <a:lstStyle/>
          <a:p>
            <a:fld id="{BE6141D7-0780-433D-8AAD-978BFE0FCD45}" type="datetime1">
              <a:rPr lang="en-US" smtClean="0"/>
              <a:t>7/23/2024</a:t>
            </a:fld>
            <a:endParaRPr lang="en-US" dirty="0"/>
          </a:p>
        </p:txBody>
      </p:sp>
      <p:sp>
        <p:nvSpPr>
          <p:cNvPr id="5" name="Footer Placeholder 4">
            <a:extLst>
              <a:ext uri="{FF2B5EF4-FFF2-40B4-BE49-F238E27FC236}">
                <a16:creationId xmlns:a16="http://schemas.microsoft.com/office/drawing/2014/main" id="{AF28819A-9850-1425-4F8F-78E2698F70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4257A-5794-AB69-D270-16790C7894F2}"/>
              </a:ext>
            </a:extLst>
          </p:cNvPr>
          <p:cNvSpPr>
            <a:spLocks noGrp="1"/>
          </p:cNvSpPr>
          <p:nvPr>
            <p:ph type="sldNum" sz="quarter" idx="12"/>
          </p:nvPr>
        </p:nvSpPr>
        <p:spPr/>
        <p:txBody>
          <a:bodyPr/>
          <a:lstStyle/>
          <a:p>
            <a:fld id="{B9D687D0-FBB4-40CF-BACF-62B9D2631DD1}" type="slidenum">
              <a:rPr lang="en-US" smtClean="0"/>
              <a:t>‹#›</a:t>
            </a:fld>
            <a:endParaRPr lang="en-US" dirty="0"/>
          </a:p>
        </p:txBody>
      </p:sp>
      <p:pic>
        <p:nvPicPr>
          <p:cNvPr id="7" name="Picture 6">
            <a:extLst>
              <a:ext uri="{FF2B5EF4-FFF2-40B4-BE49-F238E27FC236}">
                <a16:creationId xmlns:a16="http://schemas.microsoft.com/office/drawing/2014/main" id="{FD976991-CD49-B19A-9EB1-464C03B46982}"/>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2335" y="530348"/>
            <a:ext cx="1119983" cy="1449390"/>
          </a:xfrm>
          <a:prstGeom prst="rect">
            <a:avLst/>
          </a:prstGeom>
        </p:spPr>
      </p:pic>
    </p:spTree>
    <p:extLst>
      <p:ext uri="{BB962C8B-B14F-4D97-AF65-F5344CB8AC3E}">
        <p14:creationId xmlns:p14="http://schemas.microsoft.com/office/powerpoint/2010/main" val="168724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DE19-C395-DC31-CEB6-95D7824D2D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BA7136-22DD-DBA9-05C4-802910EE64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DC1FA-B7B5-4524-CE40-C8ECCCA89E72}"/>
              </a:ext>
            </a:extLst>
          </p:cNvPr>
          <p:cNvSpPr>
            <a:spLocks noGrp="1"/>
          </p:cNvSpPr>
          <p:nvPr>
            <p:ph type="dt" sz="half" idx="10"/>
          </p:nvPr>
        </p:nvSpPr>
        <p:spPr/>
        <p:txBody>
          <a:bodyPr/>
          <a:lstStyle/>
          <a:p>
            <a:fld id="{51A5A7D6-D30F-4E51-A37F-779E4E730BD7}" type="datetime1">
              <a:rPr lang="en-US" smtClean="0"/>
              <a:t>7/23/2024</a:t>
            </a:fld>
            <a:endParaRPr lang="en-US" dirty="0"/>
          </a:p>
        </p:txBody>
      </p:sp>
      <p:sp>
        <p:nvSpPr>
          <p:cNvPr id="5" name="Footer Placeholder 4">
            <a:extLst>
              <a:ext uri="{FF2B5EF4-FFF2-40B4-BE49-F238E27FC236}">
                <a16:creationId xmlns:a16="http://schemas.microsoft.com/office/drawing/2014/main" id="{7B0928D3-6D54-84AC-4FEF-AF57CAB52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2A8AB9-150F-2620-32F8-8776A69A57CB}"/>
              </a:ext>
            </a:extLst>
          </p:cNvPr>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234777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E36A-015A-131D-D8D7-03BEBAB0E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9FB69-9EAF-5E84-82DB-232F5F6C0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F029B-114A-92F8-2940-6369AF6CE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86055-3B08-7B58-A505-B859F06007A4}"/>
              </a:ext>
            </a:extLst>
          </p:cNvPr>
          <p:cNvSpPr>
            <a:spLocks noGrp="1"/>
          </p:cNvSpPr>
          <p:nvPr>
            <p:ph type="dt" sz="half" idx="10"/>
          </p:nvPr>
        </p:nvSpPr>
        <p:spPr/>
        <p:txBody>
          <a:bodyPr/>
          <a:lstStyle/>
          <a:p>
            <a:fld id="{315E7EA2-CBF6-4FF3-80C4-7C9184B5DD5E}" type="datetime1">
              <a:rPr lang="en-US" smtClean="0"/>
              <a:t>7/23/2024</a:t>
            </a:fld>
            <a:endParaRPr lang="en-US" dirty="0"/>
          </a:p>
        </p:txBody>
      </p:sp>
      <p:sp>
        <p:nvSpPr>
          <p:cNvPr id="6" name="Footer Placeholder 5">
            <a:extLst>
              <a:ext uri="{FF2B5EF4-FFF2-40B4-BE49-F238E27FC236}">
                <a16:creationId xmlns:a16="http://schemas.microsoft.com/office/drawing/2014/main" id="{C8C73A6B-03B9-FE58-6F18-7687129B6A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FA2EC0-BEE0-8C46-268A-CC0DE150780E}"/>
              </a:ext>
            </a:extLst>
          </p:cNvPr>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25499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9929-3699-93D8-05CB-5D2E15904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1C6B9-6711-49FB-5843-1A816926BD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38DA5-EDD9-DABA-B995-E9D4CED6C0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453C26-5926-2205-1377-650B0C625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34FC7F-E001-E87F-2B93-323F60CC0B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B01DC4-ED32-384B-94D7-8CBF92145391}"/>
              </a:ext>
            </a:extLst>
          </p:cNvPr>
          <p:cNvSpPr>
            <a:spLocks noGrp="1"/>
          </p:cNvSpPr>
          <p:nvPr>
            <p:ph type="dt" sz="half" idx="10"/>
          </p:nvPr>
        </p:nvSpPr>
        <p:spPr/>
        <p:txBody>
          <a:bodyPr/>
          <a:lstStyle/>
          <a:p>
            <a:fld id="{FF68FBAA-A9CE-4790-90D6-196AC5E8F575}" type="datetime1">
              <a:rPr lang="en-US" smtClean="0"/>
              <a:t>7/23/2024</a:t>
            </a:fld>
            <a:endParaRPr lang="en-US" dirty="0"/>
          </a:p>
        </p:txBody>
      </p:sp>
      <p:sp>
        <p:nvSpPr>
          <p:cNvPr id="8" name="Footer Placeholder 7">
            <a:extLst>
              <a:ext uri="{FF2B5EF4-FFF2-40B4-BE49-F238E27FC236}">
                <a16:creationId xmlns:a16="http://schemas.microsoft.com/office/drawing/2014/main" id="{8EBC453A-D946-C8B4-7898-3B461592F0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B378CA-5CA1-4BE0-28F5-5A02B6A855A7}"/>
              </a:ext>
            </a:extLst>
          </p:cNvPr>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268495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A8AE-F73D-E9EA-4552-31C5217094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9998FC-2327-5B65-5FE3-8FC0DB002DE0}"/>
              </a:ext>
            </a:extLst>
          </p:cNvPr>
          <p:cNvSpPr>
            <a:spLocks noGrp="1"/>
          </p:cNvSpPr>
          <p:nvPr>
            <p:ph type="dt" sz="half" idx="10"/>
          </p:nvPr>
        </p:nvSpPr>
        <p:spPr/>
        <p:txBody>
          <a:bodyPr/>
          <a:lstStyle/>
          <a:p>
            <a:fld id="{C6E1AC19-DC2E-400B-B506-4FCCEF7D14A0}" type="datetime1">
              <a:rPr lang="en-US" smtClean="0"/>
              <a:t>7/23/2024</a:t>
            </a:fld>
            <a:endParaRPr lang="en-US" dirty="0"/>
          </a:p>
        </p:txBody>
      </p:sp>
      <p:sp>
        <p:nvSpPr>
          <p:cNvPr id="4" name="Footer Placeholder 3">
            <a:extLst>
              <a:ext uri="{FF2B5EF4-FFF2-40B4-BE49-F238E27FC236}">
                <a16:creationId xmlns:a16="http://schemas.microsoft.com/office/drawing/2014/main" id="{6A56164A-FDEA-A575-0AA6-6CFD15D1C8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79100-0A86-E653-8550-915D6FB87DFA}"/>
              </a:ext>
            </a:extLst>
          </p:cNvPr>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135373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FDEE43-9AD0-33F4-A676-A6F4F1A71A3E}"/>
              </a:ext>
            </a:extLst>
          </p:cNvPr>
          <p:cNvSpPr>
            <a:spLocks noGrp="1"/>
          </p:cNvSpPr>
          <p:nvPr>
            <p:ph type="dt" sz="half" idx="10"/>
          </p:nvPr>
        </p:nvSpPr>
        <p:spPr/>
        <p:txBody>
          <a:bodyPr/>
          <a:lstStyle/>
          <a:p>
            <a:fld id="{BF904F5A-89D4-4BC4-9E46-FA4481F69632}" type="datetime1">
              <a:rPr lang="en-US" smtClean="0"/>
              <a:t>7/23/2024</a:t>
            </a:fld>
            <a:endParaRPr lang="en-US" dirty="0"/>
          </a:p>
        </p:txBody>
      </p:sp>
      <p:sp>
        <p:nvSpPr>
          <p:cNvPr id="3" name="Footer Placeholder 2">
            <a:extLst>
              <a:ext uri="{FF2B5EF4-FFF2-40B4-BE49-F238E27FC236}">
                <a16:creationId xmlns:a16="http://schemas.microsoft.com/office/drawing/2014/main" id="{4D13CDC7-B9A2-925D-BA01-6CDB89F9D8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7F88B2-3E2E-965D-6244-7C4C72A97432}"/>
              </a:ext>
            </a:extLst>
          </p:cNvPr>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25285548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E6BD-9969-A0E7-F3AE-B1B891BA9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3EA121-E7C6-98D7-A070-EE6041C398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7CF786-618D-B5C6-56C1-A361C1F5F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8E93C-19E6-AFF6-FFA3-29D146735E71}"/>
              </a:ext>
            </a:extLst>
          </p:cNvPr>
          <p:cNvSpPr>
            <a:spLocks noGrp="1"/>
          </p:cNvSpPr>
          <p:nvPr>
            <p:ph type="dt" sz="half" idx="10"/>
          </p:nvPr>
        </p:nvSpPr>
        <p:spPr/>
        <p:txBody>
          <a:bodyPr/>
          <a:lstStyle/>
          <a:p>
            <a:fld id="{0FFE65DD-00C4-42F2-A23A-05C3860EDC3E}" type="datetime1">
              <a:rPr lang="en-US" smtClean="0"/>
              <a:t>7/23/2024</a:t>
            </a:fld>
            <a:endParaRPr lang="en-US" dirty="0"/>
          </a:p>
        </p:txBody>
      </p:sp>
      <p:sp>
        <p:nvSpPr>
          <p:cNvPr id="6" name="Footer Placeholder 5">
            <a:extLst>
              <a:ext uri="{FF2B5EF4-FFF2-40B4-BE49-F238E27FC236}">
                <a16:creationId xmlns:a16="http://schemas.microsoft.com/office/drawing/2014/main" id="{CCA87875-610A-76BE-FBE5-7968D0B3FB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F3A91B-2FD5-14E6-4AD1-0C07D64F671A}"/>
              </a:ext>
            </a:extLst>
          </p:cNvPr>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7927344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250F-38AD-40B4-2938-00843129A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10B6AE-1DF9-2F6E-BADA-A8FDA9BC4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B111E3-F6C8-60AC-7539-BC9249C6D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02C1C-B355-EFBA-755F-EC6EC84B8412}"/>
              </a:ext>
            </a:extLst>
          </p:cNvPr>
          <p:cNvSpPr>
            <a:spLocks noGrp="1"/>
          </p:cNvSpPr>
          <p:nvPr>
            <p:ph type="dt" sz="half" idx="10"/>
          </p:nvPr>
        </p:nvSpPr>
        <p:spPr/>
        <p:txBody>
          <a:bodyPr/>
          <a:lstStyle/>
          <a:p>
            <a:fld id="{1F0E406C-A380-4607-8603-A304DA23B2FE}" type="datetime1">
              <a:rPr lang="en-US" smtClean="0"/>
              <a:t>7/23/2024</a:t>
            </a:fld>
            <a:endParaRPr lang="en-US" dirty="0"/>
          </a:p>
        </p:txBody>
      </p:sp>
      <p:sp>
        <p:nvSpPr>
          <p:cNvPr id="6" name="Footer Placeholder 5">
            <a:extLst>
              <a:ext uri="{FF2B5EF4-FFF2-40B4-BE49-F238E27FC236}">
                <a16:creationId xmlns:a16="http://schemas.microsoft.com/office/drawing/2014/main" id="{827672C2-8BFD-5AD6-0F32-10F69EFC4E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5E6CB2-EA87-20B7-8B45-3C45E3BCB8B8}"/>
              </a:ext>
            </a:extLst>
          </p:cNvPr>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8298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BB78DC-F893-9454-DBBC-FA2DE8DE1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8FC4B-5FF4-5A6E-ADC0-8F1A6F745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6D3FD-994B-D43D-76EE-4AE654033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4A8767-9812-4F78-B3F4-F38880EE89A7}" type="datetime1">
              <a:rPr lang="en-US" smtClean="0"/>
              <a:t>7/23/2024</a:t>
            </a:fld>
            <a:endParaRPr lang="en-US" dirty="0"/>
          </a:p>
        </p:txBody>
      </p:sp>
      <p:sp>
        <p:nvSpPr>
          <p:cNvPr id="5" name="Footer Placeholder 4">
            <a:extLst>
              <a:ext uri="{FF2B5EF4-FFF2-40B4-BE49-F238E27FC236}">
                <a16:creationId xmlns:a16="http://schemas.microsoft.com/office/drawing/2014/main" id="{823F590D-2CE8-A084-C01B-8031BE5289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8AD294C-69FD-0DBB-CBCA-7A7A18345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D687D0-FBB4-40CF-BACF-62B9D2631DD1}" type="slidenum">
              <a:rPr lang="en-US" smtClean="0"/>
              <a:t>‹#›</a:t>
            </a:fld>
            <a:endParaRPr lang="en-US" dirty="0"/>
          </a:p>
        </p:txBody>
      </p:sp>
    </p:spTree>
    <p:extLst>
      <p:ext uri="{BB962C8B-B14F-4D97-AF65-F5344CB8AC3E}">
        <p14:creationId xmlns:p14="http://schemas.microsoft.com/office/powerpoint/2010/main" val="46844455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9AF24-DB50-4C41-B944-EC81EDEE9DAC}"/>
              </a:ext>
            </a:extLst>
          </p:cNvPr>
          <p:cNvSpPr>
            <a:spLocks noGrp="1"/>
          </p:cNvSpPr>
          <p:nvPr>
            <p:ph type="ctrTitle"/>
          </p:nvPr>
        </p:nvSpPr>
        <p:spPr>
          <a:xfrm>
            <a:off x="4354513" y="841375"/>
            <a:ext cx="3505200" cy="3114698"/>
          </a:xfrm>
        </p:spPr>
        <p:txBody>
          <a:bodyPr>
            <a:normAutofit/>
          </a:bodyPr>
          <a:lstStyle/>
          <a:p>
            <a:r>
              <a:rPr lang="en-US" sz="4300" dirty="0" err="1">
                <a:solidFill>
                  <a:schemeClr val="bg1"/>
                </a:solidFill>
              </a:rPr>
              <a:t>Chaine</a:t>
            </a:r>
            <a:r>
              <a:rPr lang="en-US" sz="4300" dirty="0">
                <a:solidFill>
                  <a:schemeClr val="bg1"/>
                </a:solidFill>
              </a:rPr>
              <a:t> Du Lac</a:t>
            </a:r>
            <a:br>
              <a:rPr lang="en-US" sz="4300" dirty="0">
                <a:solidFill>
                  <a:schemeClr val="bg1"/>
                </a:solidFill>
              </a:rPr>
            </a:br>
            <a:r>
              <a:rPr lang="en-US" sz="4300" dirty="0">
                <a:solidFill>
                  <a:schemeClr val="bg1"/>
                </a:solidFill>
              </a:rPr>
              <a:t>Annexation  Meeting</a:t>
            </a:r>
          </a:p>
        </p:txBody>
      </p:sp>
      <p:sp>
        <p:nvSpPr>
          <p:cNvPr id="3" name="Subtitle 2">
            <a:extLst>
              <a:ext uri="{FF2B5EF4-FFF2-40B4-BE49-F238E27FC236}">
                <a16:creationId xmlns:a16="http://schemas.microsoft.com/office/drawing/2014/main" id="{B0D10128-D144-4157-A624-A1A6F04EB653}"/>
              </a:ext>
            </a:extLst>
          </p:cNvPr>
          <p:cNvSpPr>
            <a:spLocks noGrp="1"/>
          </p:cNvSpPr>
          <p:nvPr>
            <p:ph type="subTitle" idx="1"/>
          </p:nvPr>
        </p:nvSpPr>
        <p:spPr>
          <a:xfrm>
            <a:off x="4354513" y="4337072"/>
            <a:ext cx="3506264" cy="1671616"/>
          </a:xfrm>
        </p:spPr>
        <p:txBody>
          <a:bodyPr>
            <a:normAutofit/>
          </a:bodyPr>
          <a:lstStyle/>
          <a:p>
            <a:r>
              <a:rPr lang="en-US">
                <a:solidFill>
                  <a:schemeClr val="bg1"/>
                </a:solidFill>
              </a:rPr>
              <a:t>July 2024</a:t>
            </a:r>
          </a:p>
        </p:txBody>
      </p:sp>
      <p:grpSp>
        <p:nvGrpSpPr>
          <p:cNvPr id="13" name="Group 12">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4" name="Freeform: Shape 13">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Picture 5">
            <a:extLst>
              <a:ext uri="{FF2B5EF4-FFF2-40B4-BE49-F238E27FC236}">
                <a16:creationId xmlns:a16="http://schemas.microsoft.com/office/drawing/2014/main" id="{512645D1-85A9-4F9A-9914-5303C4A21CA1}"/>
              </a:ext>
            </a:extLst>
          </p:cNvPr>
          <p:cNvPicPr>
            <a:picLocks noChangeAspect="1"/>
          </p:cNvPicPr>
          <p:nvPr/>
        </p:nvPicPr>
        <p:blipFill>
          <a:blip r:embed="rId2">
            <a:extLst>
              <a:ext uri="{28A0092B-C50C-407E-A947-70E740481C1C}">
                <a14:useLocalDpi xmlns:a14="http://schemas.microsoft.com/office/drawing/2010/main" val="0"/>
              </a:ext>
            </a:extLst>
          </a:blip>
          <a:srcRect l="12877" r="13333" b="-9"/>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7" name="Group 16">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8" name="Freeform: Shape 17">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2" name="Freeform: Shape 21">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a:extLst>
              <a:ext uri="{FF2B5EF4-FFF2-40B4-BE49-F238E27FC236}">
                <a16:creationId xmlns:a16="http://schemas.microsoft.com/office/drawing/2014/main" id="{D86A8F70-0EE9-BEA1-1F3C-645EC9C87CD6}"/>
              </a:ext>
            </a:extLst>
          </p:cNvPr>
          <p:cNvPicPr>
            <a:picLocks noChangeAspect="1"/>
          </p:cNvPicPr>
          <p:nvPr/>
        </p:nvPicPr>
        <p:blipFill>
          <a:blip r:embed="rId4"/>
          <a:srcRect l="8328" r="17867"/>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sp>
        <p:nvSpPr>
          <p:cNvPr id="4" name="Slide Number Placeholder 3">
            <a:extLst>
              <a:ext uri="{FF2B5EF4-FFF2-40B4-BE49-F238E27FC236}">
                <a16:creationId xmlns:a16="http://schemas.microsoft.com/office/drawing/2014/main" id="{7D0732F1-F44A-4E6D-94F6-1A387FE63360}"/>
              </a:ext>
            </a:extLst>
          </p:cNvPr>
          <p:cNvSpPr>
            <a:spLocks noGrp="1"/>
          </p:cNvSpPr>
          <p:nvPr>
            <p:ph type="sldNum" sz="quarter" idx="12"/>
          </p:nvPr>
        </p:nvSpPr>
        <p:spPr>
          <a:xfrm>
            <a:off x="8737600" y="466933"/>
            <a:ext cx="2635250" cy="707886"/>
          </a:xfrm>
        </p:spPr>
        <p:txBody>
          <a:bodyPr>
            <a:normAutofit/>
          </a:bodyPr>
          <a:lstStyle/>
          <a:p>
            <a:pPr>
              <a:lnSpc>
                <a:spcPct val="90000"/>
              </a:lnSpc>
              <a:spcAft>
                <a:spcPts val="600"/>
              </a:spcAft>
            </a:pPr>
            <a:fld id="{B9D687D0-FBB4-40CF-BACF-62B9D2631DD1}" type="slidenum">
              <a:rPr lang="en-US" sz="4400" b="1">
                <a:solidFill>
                  <a:srgbClr val="FFFFFF"/>
                </a:solidFill>
              </a:rPr>
              <a:pPr>
                <a:lnSpc>
                  <a:spcPct val="90000"/>
                </a:lnSpc>
                <a:spcAft>
                  <a:spcPts val="600"/>
                </a:spcAft>
              </a:pPr>
              <a:t>1</a:t>
            </a:fld>
            <a:endParaRPr lang="en-US" sz="4400" b="1">
              <a:solidFill>
                <a:srgbClr val="FFFFFF"/>
              </a:solidFill>
            </a:endParaRPr>
          </a:p>
        </p:txBody>
      </p:sp>
      <p:grpSp>
        <p:nvGrpSpPr>
          <p:cNvPr id="25" name="Group 24">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6" name="Freeform: Shape 25">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249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ADMINSITRATIVE ISSUES</a:t>
            </a:r>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11704320" y="6455664"/>
            <a:ext cx="448056" cy="365125"/>
          </a:xfrm>
        </p:spPr>
        <p:txBody>
          <a:bodyPr>
            <a:normAutofit/>
          </a:bodyPr>
          <a:lstStyle/>
          <a:p>
            <a:pPr>
              <a:spcAft>
                <a:spcPts val="600"/>
              </a:spcAft>
            </a:pPr>
            <a:fld id="{B9D687D0-FBB4-40CF-BACF-62B9D2631DD1}"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F1FB17F3-27F7-AEA6-99DD-9DA0989378F5}"/>
              </a:ext>
            </a:extLst>
          </p:cNvPr>
          <p:cNvGraphicFramePr>
            <a:graphicFrameLocks noGrp="1"/>
          </p:cNvGraphicFramePr>
          <p:nvPr>
            <p:ph idx="1"/>
            <p:extLst>
              <p:ext uri="{D42A27DB-BD31-4B8C-83A1-F6EECF244321}">
                <p14:modId xmlns:p14="http://schemas.microsoft.com/office/powerpoint/2010/main" val="356538466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77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TOWN RESPONIBILITIES vs. HOA RESPONSIBILITIES</a:t>
            </a:r>
            <a:br>
              <a:rPr lang="en-US" sz="2800">
                <a:solidFill>
                  <a:srgbClr val="FFFFFF"/>
                </a:solidFill>
              </a:rPr>
            </a:br>
            <a:endParaRPr lang="en-US" sz="2800">
              <a:solidFill>
                <a:srgbClr val="FFFFFF"/>
              </a:solidFill>
            </a:endParaRPr>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11704320" y="6455664"/>
            <a:ext cx="448056" cy="365125"/>
          </a:xfrm>
        </p:spPr>
        <p:txBody>
          <a:bodyPr>
            <a:normAutofit/>
          </a:bodyPr>
          <a:lstStyle/>
          <a:p>
            <a:pPr>
              <a:spcAft>
                <a:spcPts val="600"/>
              </a:spcAft>
            </a:pPr>
            <a:fld id="{B9D687D0-FBB4-40CF-BACF-62B9D2631DD1}"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A2BE9D85-885D-D44F-AF8B-601ADD9A8651}"/>
              </a:ext>
            </a:extLst>
          </p:cNvPr>
          <p:cNvGraphicFramePr>
            <a:graphicFrameLocks noGrp="1"/>
          </p:cNvGraphicFramePr>
          <p:nvPr>
            <p:ph idx="1"/>
            <p:extLst>
              <p:ext uri="{D42A27DB-BD31-4B8C-83A1-F6EECF244321}">
                <p14:modId xmlns:p14="http://schemas.microsoft.com/office/powerpoint/2010/main" val="167066299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20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761800" y="762001"/>
            <a:ext cx="5334197" cy="1708242"/>
          </a:xfrm>
        </p:spPr>
        <p:txBody>
          <a:bodyPr anchor="ctr">
            <a:normAutofit/>
          </a:bodyPr>
          <a:lstStyle/>
          <a:p>
            <a:r>
              <a:rPr lang="en-US" sz="4000"/>
              <a:t>SOLID WASTE/RECYCLING</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a:xfrm>
            <a:off x="761800" y="2470244"/>
            <a:ext cx="5334197" cy="3769835"/>
          </a:xfrm>
        </p:spPr>
        <p:txBody>
          <a:bodyPr anchor="ctr">
            <a:normAutofit/>
          </a:bodyPr>
          <a:lstStyle/>
          <a:p>
            <a:pPr marL="228600" indent="-228600">
              <a:spcBef>
                <a:spcPts val="1800"/>
              </a:spcBef>
              <a:buFont typeface="Arial" panose="020B0604020202020204" pitchFamily="34" charset="0"/>
              <a:buChar char="•"/>
            </a:pPr>
            <a:r>
              <a:rPr lang="en-US" sz="1400"/>
              <a:t>Once Annexation is completed, the Town would take over solid waste and recycling for the development.  The Town’s current contracted waste service and recycling provider is Waste Pro.  </a:t>
            </a:r>
          </a:p>
          <a:p>
            <a:pPr marL="228600" indent="-228600">
              <a:spcBef>
                <a:spcPts val="1800"/>
              </a:spcBef>
              <a:buFont typeface="Arial" panose="020B0604020202020204" pitchFamily="34" charset="0"/>
              <a:buChar char="•"/>
            </a:pPr>
            <a:r>
              <a:rPr lang="en-US" sz="1400"/>
              <a:t>The Town operates 2x a week solid waste pick up (Tuesday and Friday)</a:t>
            </a:r>
          </a:p>
          <a:p>
            <a:pPr marL="228600" indent="-228600">
              <a:spcBef>
                <a:spcPts val="1800"/>
              </a:spcBef>
              <a:buFont typeface="Arial" panose="020B0604020202020204" pitchFamily="34" charset="0"/>
              <a:buChar char="•"/>
            </a:pPr>
            <a:r>
              <a:rPr lang="en-US" sz="1400"/>
              <a:t>The Town operates recycling pick up 1x a week (Tuesday)</a:t>
            </a:r>
          </a:p>
          <a:p>
            <a:pPr marL="228600" indent="-228600">
              <a:spcBef>
                <a:spcPts val="1800"/>
              </a:spcBef>
              <a:buFont typeface="Arial" panose="020B0604020202020204" pitchFamily="34" charset="0"/>
              <a:buChar char="•"/>
            </a:pPr>
            <a:r>
              <a:rPr lang="en-US" sz="1400"/>
              <a:t>The Town operates yard waste pick up 1x a week (Wednesday)</a:t>
            </a:r>
          </a:p>
          <a:p>
            <a:pPr marL="521208" lvl="1" indent="-228600">
              <a:spcBef>
                <a:spcPts val="1800"/>
              </a:spcBef>
              <a:buFont typeface="Arial" panose="020B0604020202020204" pitchFamily="34" charset="0"/>
              <a:buChar char="•"/>
            </a:pPr>
            <a:r>
              <a:rPr lang="en-US" sz="1400"/>
              <a:t>Solid Waste:  19.68/Month  $236.16/Year  Recycling:  $6.39/Month  $76.68/Year</a:t>
            </a:r>
          </a:p>
          <a:p>
            <a:pPr marL="521208" lvl="1" indent="-228600">
              <a:spcBef>
                <a:spcPts val="1800"/>
              </a:spcBef>
              <a:buFont typeface="Arial" panose="020B0604020202020204" pitchFamily="34" charset="0"/>
              <a:buChar char="•"/>
            </a:pPr>
            <a:r>
              <a:rPr lang="en-US" sz="1400"/>
              <a:t>You are currently paying $260 for 1x a week pick up.  </a:t>
            </a:r>
          </a:p>
        </p:txBody>
      </p:sp>
      <p:pic>
        <p:nvPicPr>
          <p:cNvPr id="6" name="Picture 5" descr="Throwing empty plastic bottle into the rubbish">
            <a:extLst>
              <a:ext uri="{FF2B5EF4-FFF2-40B4-BE49-F238E27FC236}">
                <a16:creationId xmlns:a16="http://schemas.microsoft.com/office/drawing/2014/main" id="{78824D6A-4D3C-5939-DA92-B294282E0473}"/>
              </a:ext>
            </a:extLst>
          </p:cNvPr>
          <p:cNvPicPr>
            <a:picLocks noChangeAspect="1"/>
          </p:cNvPicPr>
          <p:nvPr/>
        </p:nvPicPr>
        <p:blipFill>
          <a:blip r:embed="rId2"/>
          <a:srcRect l="19177" r="2898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10167869" y="6356350"/>
            <a:ext cx="1768425" cy="365125"/>
          </a:xfrm>
        </p:spPr>
        <p:txBody>
          <a:bodyPr>
            <a:normAutofit/>
          </a:bodyPr>
          <a:lstStyle/>
          <a:p>
            <a:pPr>
              <a:spcAft>
                <a:spcPts val="600"/>
              </a:spcAft>
            </a:pPr>
            <a:fld id="{B9D687D0-FBB4-40CF-BACF-62B9D2631DD1}"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146402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761800" y="762001"/>
            <a:ext cx="5334197" cy="1708242"/>
          </a:xfrm>
        </p:spPr>
        <p:txBody>
          <a:bodyPr anchor="ctr">
            <a:normAutofit/>
          </a:bodyPr>
          <a:lstStyle/>
          <a:p>
            <a:r>
              <a:rPr lang="en-US" sz="4000"/>
              <a:t>FIRE SERVICE PROTECTION/EMS</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a:xfrm>
            <a:off x="761800" y="2470244"/>
            <a:ext cx="5334197" cy="3769835"/>
          </a:xfrm>
        </p:spPr>
        <p:txBody>
          <a:bodyPr anchor="ctr">
            <a:normAutofit/>
          </a:bodyPr>
          <a:lstStyle/>
          <a:p>
            <a:pPr marL="228600" indent="-228600">
              <a:spcBef>
                <a:spcPts val="1800"/>
              </a:spcBef>
              <a:buFont typeface="Arial" panose="020B0604020202020204" pitchFamily="34" charset="0"/>
              <a:buChar char="•"/>
            </a:pPr>
            <a:r>
              <a:rPr lang="en-US" sz="1600"/>
              <a:t>The Town of Windermere does not have a Fire Department.  The Town has a continuing services contract with Ocoee Fire Department.  Ocoee will provide Fire and EMS services.  The Town pays for this through a tax assessment.  </a:t>
            </a:r>
          </a:p>
          <a:p>
            <a:pPr marL="228600" indent="-228600">
              <a:spcBef>
                <a:spcPts val="1800"/>
              </a:spcBef>
              <a:buFont typeface="Arial" panose="020B0604020202020204" pitchFamily="34" charset="0"/>
              <a:buChar char="•"/>
            </a:pPr>
            <a:r>
              <a:rPr lang="en-US" sz="1600"/>
              <a:t>The assessment is calculated currently at .8 mills but will more than likely be reduced next fiscal year to .7 mills.</a:t>
            </a:r>
          </a:p>
          <a:p>
            <a:pPr marL="228600" indent="-228600">
              <a:spcBef>
                <a:spcPts val="1800"/>
              </a:spcBef>
              <a:buFont typeface="Arial" panose="020B0604020202020204" pitchFamily="34" charset="0"/>
              <a:buChar char="•"/>
            </a:pPr>
            <a:r>
              <a:rPr lang="en-US" sz="1600"/>
              <a:t>Ocoee and Orange County have an automatic aide agreement.  Ocoee covers the calls for Orange County in the norther area where Ocoee has more stations and Orange County covers calls in the southern area for Ocoee where Orange County has more stations.  </a:t>
            </a:r>
          </a:p>
          <a:p>
            <a:pPr marL="228600" indent="-228600">
              <a:spcBef>
                <a:spcPts val="1800"/>
              </a:spcBef>
              <a:buFont typeface="Arial" panose="020B0604020202020204" pitchFamily="34" charset="0"/>
              <a:buChar char="•"/>
            </a:pPr>
            <a:endParaRPr lang="en-US" sz="1600"/>
          </a:p>
        </p:txBody>
      </p:sp>
      <p:pic>
        <p:nvPicPr>
          <p:cNvPr id="6" name="Picture 5" descr="Fire engine parked inside a fire station">
            <a:extLst>
              <a:ext uri="{FF2B5EF4-FFF2-40B4-BE49-F238E27FC236}">
                <a16:creationId xmlns:a16="http://schemas.microsoft.com/office/drawing/2014/main" id="{086D8C33-66B4-32D1-D23E-0E64A1678885}"/>
              </a:ext>
            </a:extLst>
          </p:cNvPr>
          <p:cNvPicPr>
            <a:picLocks noChangeAspect="1"/>
          </p:cNvPicPr>
          <p:nvPr/>
        </p:nvPicPr>
        <p:blipFill>
          <a:blip r:embed="rId2"/>
          <a:srcRect l="27003" r="21160"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10167869" y="6356350"/>
            <a:ext cx="1768425" cy="365125"/>
          </a:xfrm>
        </p:spPr>
        <p:txBody>
          <a:bodyPr>
            <a:normAutofit/>
          </a:bodyPr>
          <a:lstStyle/>
          <a:p>
            <a:pPr>
              <a:spcAft>
                <a:spcPts val="600"/>
              </a:spcAft>
            </a:pPr>
            <a:fld id="{B9D687D0-FBB4-40CF-BACF-62B9D2631DD1}"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92279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POLITICS</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a:xfrm>
            <a:off x="804672" y="2421682"/>
            <a:ext cx="4977578" cy="3639289"/>
          </a:xfrm>
        </p:spPr>
        <p:txBody>
          <a:bodyPr anchor="ctr">
            <a:normAutofit/>
          </a:bodyPr>
          <a:lstStyle/>
          <a:p>
            <a:pPr marL="228600" indent="-228600">
              <a:spcBef>
                <a:spcPts val="1800"/>
              </a:spcBef>
              <a:buFont typeface="Arial" panose="020B0604020202020204" pitchFamily="34" charset="0"/>
              <a:buChar char="•"/>
            </a:pPr>
            <a:r>
              <a:rPr lang="en-US" sz="1800">
                <a:solidFill>
                  <a:schemeClr val="tx2"/>
                </a:solidFill>
              </a:rPr>
              <a:t>Once annexed into the Town, the residents of Chaine Du Lac would be able to vote in Town of Windermere elections.  This will provide more of a local say in what directly impacts this area.  After a year of residency the residents would also be eligible to run in Town of Windermere elections.  </a:t>
            </a:r>
          </a:p>
          <a:p>
            <a:pPr marL="228600" indent="-228600">
              <a:spcBef>
                <a:spcPts val="1800"/>
              </a:spcBef>
              <a:buFont typeface="Arial" panose="020B0604020202020204" pitchFamily="34" charset="0"/>
              <a:buChar char="•"/>
            </a:pPr>
            <a:r>
              <a:rPr lang="en-US" sz="1800">
                <a:solidFill>
                  <a:schemeClr val="tx2"/>
                </a:solidFill>
              </a:rPr>
              <a:t>Residents will continue to be Orange County residents and would still vote for Orange County Mayor, Sheriff, etc.  </a:t>
            </a:r>
          </a:p>
          <a:p>
            <a:pPr marL="228600" indent="-228600">
              <a:spcBef>
                <a:spcPts val="1800"/>
              </a:spcBef>
              <a:buFont typeface="Arial" panose="020B0604020202020204" pitchFamily="34" charset="0"/>
              <a:buChar char="•"/>
            </a:pPr>
            <a:r>
              <a:rPr lang="en-US" sz="1800">
                <a:solidFill>
                  <a:schemeClr val="tx2"/>
                </a:solidFill>
              </a:rPr>
              <a:t>More direct access to local leaders and staff.  </a:t>
            </a:r>
          </a:p>
        </p:txBody>
      </p:sp>
      <p:grpSp>
        <p:nvGrpSpPr>
          <p:cNvPr id="15"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Bank">
            <a:extLst>
              <a:ext uri="{FF2B5EF4-FFF2-40B4-BE49-F238E27FC236}">
                <a16:creationId xmlns:a16="http://schemas.microsoft.com/office/drawing/2014/main" id="{B6598945-6A78-9C69-4E7D-59BDF59B1F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8610600" y="6356350"/>
            <a:ext cx="2743200" cy="365125"/>
          </a:xfrm>
        </p:spPr>
        <p:txBody>
          <a:bodyPr>
            <a:normAutofit/>
          </a:bodyPr>
          <a:lstStyle/>
          <a:p>
            <a:pPr>
              <a:spcAft>
                <a:spcPts val="600"/>
              </a:spcAft>
            </a:pPr>
            <a:fld id="{B9D687D0-FBB4-40CF-BACF-62B9D2631DD1}" type="slidenum">
              <a:rPr lang="en-US" smtClean="0"/>
              <a:pPr>
                <a:spcAft>
                  <a:spcPts val="600"/>
                </a:spcAft>
              </a:pPr>
              <a:t>14</a:t>
            </a:fld>
            <a:endParaRPr lang="en-US"/>
          </a:p>
        </p:txBody>
      </p:sp>
    </p:spTree>
    <p:extLst>
      <p:ext uri="{BB962C8B-B14F-4D97-AF65-F5344CB8AC3E}">
        <p14:creationId xmlns:p14="http://schemas.microsoft.com/office/powerpoint/2010/main" val="355935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Added Benefits</a:t>
            </a:r>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11704320" y="6455664"/>
            <a:ext cx="448056" cy="365125"/>
          </a:xfrm>
        </p:spPr>
        <p:txBody>
          <a:bodyPr>
            <a:normAutofit/>
          </a:bodyPr>
          <a:lstStyle/>
          <a:p>
            <a:pPr>
              <a:spcAft>
                <a:spcPts val="600"/>
              </a:spcAft>
            </a:pPr>
            <a:fld id="{B9D687D0-FBB4-40CF-BACF-62B9D2631DD1}"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1192C93B-D35A-6E1C-1E8E-5566C5155588}"/>
              </a:ext>
            </a:extLst>
          </p:cNvPr>
          <p:cNvGraphicFramePr>
            <a:graphicFrameLocks noGrp="1"/>
          </p:cNvGraphicFramePr>
          <p:nvPr>
            <p:ph idx="1"/>
            <p:extLst>
              <p:ext uri="{D42A27DB-BD31-4B8C-83A1-F6EECF244321}">
                <p14:modId xmlns:p14="http://schemas.microsoft.com/office/powerpoint/2010/main" val="427456452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92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761803" y="350196"/>
            <a:ext cx="4646904" cy="1624520"/>
          </a:xfrm>
        </p:spPr>
        <p:txBody>
          <a:bodyPr anchor="ctr">
            <a:normAutofit/>
          </a:bodyPr>
          <a:lstStyle/>
          <a:p>
            <a:r>
              <a:rPr lang="en-US" sz="4000" dirty="0"/>
              <a:t>Financial Impact</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a:xfrm>
            <a:off x="761802" y="2743200"/>
            <a:ext cx="4646905" cy="3613149"/>
          </a:xfrm>
        </p:spPr>
        <p:txBody>
          <a:bodyPr vert="horz" lIns="0" tIns="45720" rIns="0" bIns="45720" rtlCol="0" anchor="ctr">
            <a:normAutofit/>
          </a:bodyPr>
          <a:lstStyle/>
          <a:p>
            <a:pPr marL="228600" indent="-228600">
              <a:spcBef>
                <a:spcPts val="1800"/>
              </a:spcBef>
              <a:buFont typeface="Arial" panose="020B0604020202020204" pitchFamily="34" charset="0"/>
              <a:buChar char="•"/>
            </a:pPr>
            <a:r>
              <a:rPr lang="en-US" sz="2000" dirty="0"/>
              <a:t>With the current millage rate of 3.7425, Solid Waste, Fire Rescue and Windermere Stormwater assessments, the </a:t>
            </a:r>
            <a:r>
              <a:rPr lang="en-US" sz="2000" dirty="0" err="1"/>
              <a:t>Chaine</a:t>
            </a:r>
            <a:r>
              <a:rPr lang="en-US" sz="2000" dirty="0"/>
              <a:t> Du Lac Residence would see a cost difference of @ $625/Year. </a:t>
            </a:r>
          </a:p>
          <a:p>
            <a:pPr marL="0" indent="0">
              <a:spcBef>
                <a:spcPts val="1800"/>
              </a:spcBef>
              <a:buNone/>
            </a:pPr>
            <a:endParaRPr lang="en-US" sz="2000" dirty="0"/>
          </a:p>
        </p:txBody>
      </p:sp>
      <p:pic>
        <p:nvPicPr>
          <p:cNvPr id="6" name="Picture 5" descr="Magnifying glass showing decling performance">
            <a:extLst>
              <a:ext uri="{FF2B5EF4-FFF2-40B4-BE49-F238E27FC236}">
                <a16:creationId xmlns:a16="http://schemas.microsoft.com/office/drawing/2014/main" id="{4350A745-7D16-7E7A-B6F1-E9F1EB8B91DC}"/>
              </a:ext>
            </a:extLst>
          </p:cNvPr>
          <p:cNvPicPr>
            <a:picLocks noChangeAspect="1"/>
          </p:cNvPicPr>
          <p:nvPr/>
        </p:nvPicPr>
        <p:blipFill>
          <a:blip r:embed="rId2"/>
          <a:srcRect l="5018" r="35581" b="-2"/>
          <a:stretch/>
        </p:blipFill>
        <p:spPr>
          <a:xfrm>
            <a:off x="6096000" y="1"/>
            <a:ext cx="6102825" cy="6858000"/>
          </a:xfrm>
          <a:prstGeom prst="rect">
            <a:avLst/>
          </a:prstGeom>
        </p:spPr>
      </p:pic>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8732520" y="6356350"/>
            <a:ext cx="3200400" cy="365125"/>
          </a:xfrm>
        </p:spPr>
        <p:txBody>
          <a:bodyPr>
            <a:normAutofit/>
          </a:bodyPr>
          <a:lstStyle/>
          <a:p>
            <a:pPr>
              <a:spcAft>
                <a:spcPts val="600"/>
              </a:spcAft>
            </a:pPr>
            <a:fld id="{B9D687D0-FBB4-40CF-BACF-62B9D2631DD1}" type="slidenum">
              <a:rPr lang="en-US">
                <a:solidFill>
                  <a:srgbClr val="FFFFFF"/>
                </a:solidFill>
              </a:rPr>
              <a:pPr>
                <a:spcAft>
                  <a:spcPts val="600"/>
                </a:spcAft>
              </a:pPr>
              <a:t>16</a:t>
            </a:fld>
            <a:endParaRPr lang="en-US">
              <a:solidFill>
                <a:srgbClr val="FFFFFF"/>
              </a:solidFill>
            </a:endParaRPr>
          </a:p>
        </p:txBody>
      </p:sp>
    </p:spTree>
    <p:extLst>
      <p:ext uri="{BB962C8B-B14F-4D97-AF65-F5344CB8AC3E}">
        <p14:creationId xmlns:p14="http://schemas.microsoft.com/office/powerpoint/2010/main" val="160116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DB59B-2E21-1390-8CA1-65FAEC78AF0E}"/>
              </a:ext>
            </a:extLst>
          </p:cNvPr>
          <p:cNvSpPr>
            <a:spLocks noGrp="1"/>
          </p:cNvSpPr>
          <p:nvPr>
            <p:ph type="title"/>
          </p:nvPr>
        </p:nvSpPr>
        <p:spPr>
          <a:xfrm>
            <a:off x="761800" y="762001"/>
            <a:ext cx="5334197" cy="1708242"/>
          </a:xfrm>
        </p:spPr>
        <p:txBody>
          <a:bodyPr anchor="ctr">
            <a:normAutofit/>
          </a:bodyPr>
          <a:lstStyle/>
          <a:p>
            <a:pPr algn="ctr"/>
            <a:r>
              <a:rPr lang="en-US" sz="4000" dirty="0"/>
              <a:t>Windermere Police Department</a:t>
            </a:r>
          </a:p>
        </p:txBody>
      </p:sp>
      <p:sp>
        <p:nvSpPr>
          <p:cNvPr id="3" name="Content Placeholder 2">
            <a:extLst>
              <a:ext uri="{FF2B5EF4-FFF2-40B4-BE49-F238E27FC236}">
                <a16:creationId xmlns:a16="http://schemas.microsoft.com/office/drawing/2014/main" id="{CD6194DE-6312-89AB-9952-12A5BC4D9CD3}"/>
              </a:ext>
            </a:extLst>
          </p:cNvPr>
          <p:cNvSpPr>
            <a:spLocks noGrp="1"/>
          </p:cNvSpPr>
          <p:nvPr>
            <p:ph idx="1"/>
          </p:nvPr>
        </p:nvSpPr>
        <p:spPr>
          <a:xfrm>
            <a:off x="761800" y="2470244"/>
            <a:ext cx="5334197" cy="3769835"/>
          </a:xfrm>
        </p:spPr>
        <p:txBody>
          <a:bodyPr anchor="ctr">
            <a:normAutofit lnSpcReduction="10000"/>
          </a:bodyPr>
          <a:lstStyle/>
          <a:p>
            <a:r>
              <a:rPr lang="en-US" sz="2000" dirty="0"/>
              <a:t>WPD Calls For Service 2023</a:t>
            </a:r>
          </a:p>
          <a:p>
            <a:pPr marL="457200" lvl="1" fontAlgn="base">
              <a:spcBef>
                <a:spcPts val="0"/>
              </a:spcBef>
            </a:pPr>
            <a:r>
              <a:rPr lang="en-US" sz="1400" b="0" i="0" dirty="0">
                <a:solidFill>
                  <a:srgbClr val="000000"/>
                </a:solidFill>
                <a:effectLst/>
                <a:highlight>
                  <a:srgbClr val="FFFFFF"/>
                </a:highlight>
                <a:latin typeface="Aptos" panose="020B0004020202020204" pitchFamily="34" charset="0"/>
              </a:rPr>
              <a:t>Code 1 - 3 minutes 11 seconds (High priority/Alert tone)</a:t>
            </a:r>
            <a:endParaRPr lang="en-US" sz="1400" b="0" i="0" dirty="0">
              <a:solidFill>
                <a:srgbClr val="242424"/>
              </a:solidFill>
              <a:effectLst/>
              <a:highlight>
                <a:srgbClr val="FFFFFF"/>
              </a:highlight>
              <a:latin typeface="Calibri" panose="020F0502020204030204" pitchFamily="34" charset="0"/>
            </a:endParaRPr>
          </a:p>
          <a:p>
            <a:pPr marL="457200" lvl="1" fontAlgn="base">
              <a:spcBef>
                <a:spcPts val="0"/>
              </a:spcBef>
            </a:pPr>
            <a:r>
              <a:rPr lang="en-US" sz="1400" b="0" i="0" dirty="0">
                <a:solidFill>
                  <a:srgbClr val="000000"/>
                </a:solidFill>
                <a:effectLst/>
                <a:highlight>
                  <a:srgbClr val="FFFFFF"/>
                </a:highlight>
                <a:latin typeface="Aptos" panose="020B0004020202020204" pitchFamily="34" charset="0"/>
              </a:rPr>
              <a:t>Code 2 - 6 minutes 26 seconds</a:t>
            </a:r>
            <a:endParaRPr lang="en-US" sz="1400" b="0" i="0" dirty="0">
              <a:solidFill>
                <a:srgbClr val="242424"/>
              </a:solidFill>
              <a:effectLst/>
              <a:highlight>
                <a:srgbClr val="FFFFFF"/>
              </a:highlight>
              <a:latin typeface="Calibri" panose="020F0502020204030204" pitchFamily="34" charset="0"/>
            </a:endParaRPr>
          </a:p>
          <a:p>
            <a:pPr marL="457200" lvl="1" fontAlgn="base">
              <a:spcBef>
                <a:spcPts val="0"/>
              </a:spcBef>
            </a:pPr>
            <a:r>
              <a:rPr lang="en-US" sz="1400" b="0" i="0" dirty="0">
                <a:solidFill>
                  <a:srgbClr val="000000"/>
                </a:solidFill>
                <a:effectLst/>
                <a:highlight>
                  <a:srgbClr val="FFFFFF"/>
                </a:highlight>
                <a:latin typeface="Aptos" panose="020B0004020202020204" pitchFamily="34" charset="0"/>
              </a:rPr>
              <a:t>Code 3 - 6 minutes 17 seconds</a:t>
            </a:r>
            <a:endParaRPr lang="en-US" sz="1400" b="0" i="0" dirty="0">
              <a:solidFill>
                <a:srgbClr val="242424"/>
              </a:solidFill>
              <a:effectLst/>
              <a:highlight>
                <a:srgbClr val="FFFFFF"/>
              </a:highlight>
              <a:latin typeface="Calibri" panose="020F0502020204030204" pitchFamily="34" charset="0"/>
            </a:endParaRPr>
          </a:p>
          <a:p>
            <a:pPr marL="0" indent="0">
              <a:buNone/>
            </a:pPr>
            <a:endParaRPr lang="en-US" sz="2000" dirty="0"/>
          </a:p>
          <a:p>
            <a:r>
              <a:rPr lang="en-US" sz="2000" dirty="0"/>
              <a:t>OCSO Calls for Service 2023</a:t>
            </a:r>
          </a:p>
          <a:p>
            <a:pPr lvl="1"/>
            <a:r>
              <a:rPr lang="en-US" sz="1600" dirty="0"/>
              <a:t>Code 3  0 Calls for Service(Emergency)</a:t>
            </a:r>
          </a:p>
          <a:p>
            <a:pPr lvl="1"/>
            <a:r>
              <a:rPr lang="en-US" sz="1600" dirty="0"/>
              <a:t>Code 2 -37 minutes 23 seconds</a:t>
            </a:r>
          </a:p>
          <a:p>
            <a:pPr lvl="1"/>
            <a:r>
              <a:rPr lang="en-US" sz="1600" dirty="0"/>
              <a:t>Code 1 -1hour 8 minutes</a:t>
            </a:r>
          </a:p>
          <a:p>
            <a:pPr lvl="1"/>
            <a:endParaRPr lang="en-US" sz="1600" dirty="0"/>
          </a:p>
          <a:p>
            <a:r>
              <a:rPr lang="en-US" sz="2000" dirty="0"/>
              <a:t>Please note:  WPD calls are structured 1 as highest and 3 as lowest.  OCSO calls are structures 3 as the highest and 1 as the lowest.</a:t>
            </a:r>
          </a:p>
        </p:txBody>
      </p:sp>
      <p:pic>
        <p:nvPicPr>
          <p:cNvPr id="6" name="Picture 5">
            <a:extLst>
              <a:ext uri="{FF2B5EF4-FFF2-40B4-BE49-F238E27FC236}">
                <a16:creationId xmlns:a16="http://schemas.microsoft.com/office/drawing/2014/main" id="{CD75CA9F-4B7A-A931-7B12-8049268D01C3}"/>
              </a:ext>
            </a:extLst>
          </p:cNvPr>
          <p:cNvPicPr>
            <a:picLocks noChangeAspect="1"/>
          </p:cNvPicPr>
          <p:nvPr/>
        </p:nvPicPr>
        <p:blipFill>
          <a:blip r:embed="rId2"/>
          <a:srcRect l="34506" r="2181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62FA0C7E-8A73-23B1-E919-D24CF5A0AC20}"/>
              </a:ext>
            </a:extLst>
          </p:cNvPr>
          <p:cNvSpPr>
            <a:spLocks noGrp="1"/>
          </p:cNvSpPr>
          <p:nvPr>
            <p:ph type="sldNum" sz="quarter" idx="12"/>
          </p:nvPr>
        </p:nvSpPr>
        <p:spPr>
          <a:xfrm>
            <a:off x="10167869" y="6356350"/>
            <a:ext cx="1768425" cy="365125"/>
          </a:xfrm>
        </p:spPr>
        <p:txBody>
          <a:bodyPr>
            <a:normAutofit/>
          </a:bodyPr>
          <a:lstStyle/>
          <a:p>
            <a:pPr>
              <a:spcAft>
                <a:spcPts val="600"/>
              </a:spcAft>
            </a:pPr>
            <a:fld id="{B9D687D0-FBB4-40CF-BACF-62B9D2631DD1}"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237945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ny question marks on black background">
            <a:extLst>
              <a:ext uri="{FF2B5EF4-FFF2-40B4-BE49-F238E27FC236}">
                <a16:creationId xmlns:a16="http://schemas.microsoft.com/office/drawing/2014/main" id="{02C49B80-7DAF-4153-29DE-71C94F164367}"/>
              </a:ext>
            </a:extLst>
          </p:cNvPr>
          <p:cNvPicPr>
            <a:picLocks noChangeAspect="1"/>
          </p:cNvPicPr>
          <p:nvPr/>
        </p:nvPicPr>
        <p:blipFill>
          <a:blip r:embed="rId2"/>
          <a:srcRect l="51877" r="2" b="2"/>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6115317" y="405685"/>
            <a:ext cx="5464968" cy="1559301"/>
          </a:xfrm>
        </p:spPr>
        <p:txBody>
          <a:bodyPr>
            <a:normAutofit/>
          </a:bodyPr>
          <a:lstStyle/>
          <a:p>
            <a:r>
              <a:rPr lang="en-US" sz="4000"/>
              <a:t>QUESTIONS?</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a:xfrm>
            <a:off x="6115317" y="2743200"/>
            <a:ext cx="5247340" cy="3496878"/>
          </a:xfrm>
        </p:spPr>
        <p:txBody>
          <a:bodyPr anchor="ctr">
            <a:normAutofit/>
          </a:bodyPr>
          <a:lstStyle/>
          <a:p>
            <a:pPr marL="228600" indent="-228600">
              <a:spcBef>
                <a:spcPts val="1800"/>
              </a:spcBef>
              <a:buFont typeface="Arial" panose="020B0604020202020204" pitchFamily="34" charset="0"/>
              <a:buChar char="•"/>
            </a:pPr>
            <a:endParaRPr lang="en-US" sz="2000"/>
          </a:p>
          <a:p>
            <a:pPr marL="0" indent="0">
              <a:spcBef>
                <a:spcPts val="1800"/>
              </a:spcBef>
              <a:buNone/>
            </a:pPr>
            <a:endParaRPr lang="en-US" sz="200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8732520" y="6356350"/>
            <a:ext cx="3200400" cy="365125"/>
          </a:xfrm>
        </p:spPr>
        <p:txBody>
          <a:bodyPr>
            <a:normAutofit/>
          </a:bodyPr>
          <a:lstStyle/>
          <a:p>
            <a:pPr>
              <a:spcAft>
                <a:spcPts val="600"/>
              </a:spcAft>
            </a:pPr>
            <a:fld id="{B9D687D0-FBB4-40CF-BACF-62B9D2631DD1}" type="slidenum">
              <a:rPr lang="en-US">
                <a:solidFill>
                  <a:schemeClr val="tx1"/>
                </a:solidFill>
              </a:rPr>
              <a:pPr>
                <a:spcAft>
                  <a:spcPts val="600"/>
                </a:spcAft>
              </a:pPr>
              <a:t>18</a:t>
            </a:fld>
            <a:endParaRPr lang="en-US">
              <a:solidFill>
                <a:schemeClr val="tx1"/>
              </a:solidFill>
            </a:endParaRPr>
          </a:p>
        </p:txBody>
      </p:sp>
    </p:spTree>
    <p:extLst>
      <p:ext uri="{BB962C8B-B14F-4D97-AF65-F5344CB8AC3E}">
        <p14:creationId xmlns:p14="http://schemas.microsoft.com/office/powerpoint/2010/main" val="96674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A5A03-D912-4A49-8FA5-C17CE5A9D0A0}"/>
              </a:ext>
            </a:extLst>
          </p:cNvPr>
          <p:cNvSpPr>
            <a:spLocks noGrp="1"/>
          </p:cNvSpPr>
          <p:nvPr>
            <p:ph type="title"/>
          </p:nvPr>
        </p:nvSpPr>
        <p:spPr>
          <a:xfrm>
            <a:off x="761800" y="762001"/>
            <a:ext cx="5334197" cy="1708242"/>
          </a:xfrm>
        </p:spPr>
        <p:txBody>
          <a:bodyPr anchor="ctr">
            <a:normAutofit/>
          </a:bodyPr>
          <a:lstStyle/>
          <a:p>
            <a:r>
              <a:rPr lang="en-US" sz="4000"/>
              <a:t>Proposed Chaine Du Lac</a:t>
            </a:r>
            <a:br>
              <a:rPr lang="en-US" sz="4000"/>
            </a:br>
            <a:r>
              <a:rPr lang="en-US" sz="4000"/>
              <a:t>Annexation Area</a:t>
            </a:r>
          </a:p>
        </p:txBody>
      </p:sp>
      <p:sp>
        <p:nvSpPr>
          <p:cNvPr id="3" name="Content Placeholder 2">
            <a:extLst>
              <a:ext uri="{FF2B5EF4-FFF2-40B4-BE49-F238E27FC236}">
                <a16:creationId xmlns:a16="http://schemas.microsoft.com/office/drawing/2014/main" id="{D73B21C5-169B-4281-8D83-4F3C756E25A2}"/>
              </a:ext>
            </a:extLst>
          </p:cNvPr>
          <p:cNvSpPr>
            <a:spLocks noGrp="1"/>
          </p:cNvSpPr>
          <p:nvPr>
            <p:ph idx="1"/>
          </p:nvPr>
        </p:nvSpPr>
        <p:spPr>
          <a:xfrm>
            <a:off x="761800" y="2470244"/>
            <a:ext cx="5334197" cy="3769835"/>
          </a:xfrm>
        </p:spPr>
        <p:txBody>
          <a:bodyPr anchor="ctr">
            <a:normAutofit/>
          </a:bodyPr>
          <a:lstStyle/>
          <a:p>
            <a:pPr marL="228600" indent="-228600">
              <a:buFont typeface="Arial" panose="020B0604020202020204" pitchFamily="34" charset="0"/>
              <a:buChar char="•"/>
            </a:pPr>
            <a:r>
              <a:rPr lang="en-US" sz="1700" dirty="0"/>
              <a:t>South of Lake Butler Blvd. (West of Town Limits)</a:t>
            </a:r>
          </a:p>
          <a:p>
            <a:pPr marL="228600" indent="-228600">
              <a:buFont typeface="Arial" panose="020B0604020202020204" pitchFamily="34" charset="0"/>
              <a:buChar char="•"/>
            </a:pPr>
            <a:r>
              <a:rPr lang="en-US" sz="1700" dirty="0"/>
              <a:t>103 Acres</a:t>
            </a:r>
          </a:p>
          <a:p>
            <a:pPr marL="228600" indent="-228600">
              <a:buFont typeface="Arial" panose="020B0604020202020204" pitchFamily="34" charset="0"/>
              <a:buChar char="•"/>
            </a:pPr>
            <a:r>
              <a:rPr lang="en-US" sz="1700" dirty="0"/>
              <a:t>74 Parcels</a:t>
            </a:r>
          </a:p>
          <a:p>
            <a:pPr marL="228600" indent="-228600">
              <a:buFont typeface="Arial" panose="020B0604020202020204" pitchFamily="34" charset="0"/>
              <a:buChar char="•"/>
            </a:pPr>
            <a:r>
              <a:rPr lang="en-US" sz="1700" dirty="0"/>
              <a:t>51 Single-Family Dwelling Units</a:t>
            </a:r>
          </a:p>
          <a:p>
            <a:pPr marL="228600" indent="-228600">
              <a:buFont typeface="Arial" panose="020B0604020202020204" pitchFamily="34" charset="0"/>
              <a:buChar char="•"/>
            </a:pPr>
            <a:r>
              <a:rPr lang="en-US" sz="1700" dirty="0"/>
              <a:t>County Future Land Use: Rural Settlement (RS 1/1)</a:t>
            </a:r>
          </a:p>
          <a:p>
            <a:pPr marL="228600" indent="-228600">
              <a:buFont typeface="Arial" panose="020B0604020202020204" pitchFamily="34" charset="0"/>
              <a:buChar char="•"/>
            </a:pPr>
            <a:r>
              <a:rPr lang="en-US" sz="1700" dirty="0"/>
              <a:t>County Zoning: 	 Rural - Country Estate - Cluster (R-CE-C)</a:t>
            </a:r>
          </a:p>
          <a:p>
            <a:pPr marL="0" indent="0">
              <a:buNone/>
            </a:pPr>
            <a:endParaRPr lang="en-US" sz="1700" dirty="0"/>
          </a:p>
          <a:p>
            <a:pPr marL="0" indent="0">
              <a:buNone/>
            </a:pPr>
            <a:r>
              <a:rPr lang="en-US" sz="1700" dirty="0"/>
              <a:t>Source:  Orange County Property Appraiser, July 18, 2023</a:t>
            </a:r>
          </a:p>
        </p:txBody>
      </p:sp>
      <p:pic>
        <p:nvPicPr>
          <p:cNvPr id="5" name="Picture 4">
            <a:extLst>
              <a:ext uri="{FF2B5EF4-FFF2-40B4-BE49-F238E27FC236}">
                <a16:creationId xmlns:a16="http://schemas.microsoft.com/office/drawing/2014/main" id="{40980BF7-A484-4618-83DC-5EEBF743D0ED}"/>
              </a:ext>
            </a:extLst>
          </p:cNvPr>
          <p:cNvPicPr>
            <a:picLocks noChangeAspect="1"/>
          </p:cNvPicPr>
          <p:nvPr/>
        </p:nvPicPr>
        <p:blipFill>
          <a:blip r:embed="rId2">
            <a:extLst>
              <a:ext uri="{28A0092B-C50C-407E-A947-70E740481C1C}">
                <a14:useLocalDpi xmlns:a14="http://schemas.microsoft.com/office/drawing/2010/main" val="0"/>
              </a:ext>
            </a:extLst>
          </a:blip>
          <a:srcRect r="1" b="526"/>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Slide Number Placeholder 5">
            <a:extLst>
              <a:ext uri="{FF2B5EF4-FFF2-40B4-BE49-F238E27FC236}">
                <a16:creationId xmlns:a16="http://schemas.microsoft.com/office/drawing/2014/main" id="{C14708C9-2275-4C59-8AC8-A93334BBC5A4}"/>
              </a:ext>
            </a:extLst>
          </p:cNvPr>
          <p:cNvSpPr>
            <a:spLocks noGrp="1"/>
          </p:cNvSpPr>
          <p:nvPr>
            <p:ph type="sldNum" sz="quarter" idx="12"/>
          </p:nvPr>
        </p:nvSpPr>
        <p:spPr>
          <a:xfrm>
            <a:off x="10167869" y="6356350"/>
            <a:ext cx="1768425" cy="365125"/>
          </a:xfrm>
        </p:spPr>
        <p:txBody>
          <a:bodyPr>
            <a:normAutofit/>
          </a:bodyPr>
          <a:lstStyle/>
          <a:p>
            <a:pPr>
              <a:spcAft>
                <a:spcPts val="600"/>
              </a:spcAft>
            </a:pPr>
            <a:fld id="{B9D687D0-FBB4-40CF-BACF-62B9D2631DD1}"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394853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A3402-828D-458F-BA4E-02E995655402}"/>
              </a:ext>
            </a:extLst>
          </p:cNvPr>
          <p:cNvSpPr>
            <a:spLocks noGrp="1"/>
          </p:cNvSpPr>
          <p:nvPr>
            <p:ph type="title"/>
          </p:nvPr>
        </p:nvSpPr>
        <p:spPr>
          <a:xfrm>
            <a:off x="761800" y="762001"/>
            <a:ext cx="5334197" cy="1708242"/>
          </a:xfrm>
        </p:spPr>
        <p:txBody>
          <a:bodyPr anchor="ctr">
            <a:normAutofit/>
          </a:bodyPr>
          <a:lstStyle/>
          <a:p>
            <a:r>
              <a:rPr lang="en-US" sz="4000"/>
              <a:t>Annexation Process</a:t>
            </a:r>
          </a:p>
        </p:txBody>
      </p:sp>
      <p:sp>
        <p:nvSpPr>
          <p:cNvPr id="7" name="Content Placeholder 2">
            <a:extLst>
              <a:ext uri="{FF2B5EF4-FFF2-40B4-BE49-F238E27FC236}">
                <a16:creationId xmlns:a16="http://schemas.microsoft.com/office/drawing/2014/main" id="{6B8355B1-74AB-DCA3-6D60-1DF6B748903D}"/>
              </a:ext>
            </a:extLst>
          </p:cNvPr>
          <p:cNvSpPr>
            <a:spLocks noGrp="1"/>
          </p:cNvSpPr>
          <p:nvPr>
            <p:ph idx="1"/>
          </p:nvPr>
        </p:nvSpPr>
        <p:spPr>
          <a:xfrm>
            <a:off x="761800" y="2470244"/>
            <a:ext cx="5334197" cy="3769835"/>
          </a:xfrm>
        </p:spPr>
        <p:txBody>
          <a:bodyPr anchor="ctr">
            <a:normAutofit/>
          </a:bodyPr>
          <a:lstStyle/>
          <a:p>
            <a:pPr marL="228600" indent="-228600">
              <a:spcBef>
                <a:spcPts val="1800"/>
              </a:spcBef>
              <a:buFont typeface="Arial" panose="020B0604020202020204" pitchFamily="34" charset="0"/>
              <a:buChar char="•"/>
            </a:pPr>
            <a:r>
              <a:rPr lang="en-US" sz="1100" b="1"/>
              <a:t>Voluntary Annexation:  </a:t>
            </a:r>
            <a:r>
              <a:rPr lang="en-US" sz="1100"/>
              <a:t>A property owner with land adjacent to the Town </a:t>
            </a:r>
            <a:r>
              <a:rPr lang="en-US" sz="1100" i="1" u="sng"/>
              <a:t>requests</a:t>
            </a:r>
            <a:r>
              <a:rPr lang="en-US" sz="1100"/>
              <a:t> to become part of the Town.  If the Town agrees, the Town passes an ordinance for the voluntary annexation and the property is annexed. </a:t>
            </a:r>
          </a:p>
          <a:p>
            <a:pPr marL="228600" indent="-228600">
              <a:spcBef>
                <a:spcPts val="1800"/>
              </a:spcBef>
              <a:buFont typeface="Arial" panose="020B0604020202020204" pitchFamily="34" charset="0"/>
              <a:buChar char="•"/>
            </a:pPr>
            <a:r>
              <a:rPr lang="en-US" sz="1100" b="1"/>
              <a:t>Involuntary Annexation:  </a:t>
            </a:r>
            <a:r>
              <a:rPr lang="en-US" sz="1100"/>
              <a:t>The Town identifies land next to the Town limits for potential annexation and enters a three-step process:  </a:t>
            </a:r>
          </a:p>
          <a:p>
            <a:pPr marL="1143000" indent="-457200">
              <a:spcBef>
                <a:spcPts val="1800"/>
              </a:spcBef>
              <a:buFont typeface="+mj-lt"/>
              <a:buAutoNum type="arabicPeriod"/>
            </a:pPr>
            <a:r>
              <a:rPr lang="en-US" sz="1100"/>
              <a:t>Town studies the land and develops a plan for providing public services and analyzes financial impact.  </a:t>
            </a:r>
          </a:p>
          <a:p>
            <a:pPr marL="1143000" indent="-457200">
              <a:spcBef>
                <a:spcPts val="1800"/>
              </a:spcBef>
              <a:buFont typeface="+mj-lt"/>
              <a:buAutoNum type="arabicPeriod"/>
            </a:pPr>
            <a:r>
              <a:rPr lang="en-US" sz="1100"/>
              <a:t>Town notifies Orange County of potential annexation.</a:t>
            </a:r>
          </a:p>
          <a:p>
            <a:pPr marL="1143000" indent="-457200">
              <a:spcBef>
                <a:spcPts val="1800"/>
              </a:spcBef>
              <a:buFont typeface="+mj-lt"/>
              <a:buAutoNum type="arabicPeriod"/>
            </a:pPr>
            <a:r>
              <a:rPr lang="en-US" sz="1100"/>
              <a:t>Town holds public hearings and Town Council approves ordinance regarding potential annexation.  </a:t>
            </a:r>
          </a:p>
          <a:p>
            <a:pPr marL="1143000" indent="-457200">
              <a:spcBef>
                <a:spcPts val="1800"/>
              </a:spcBef>
              <a:buFont typeface="+mj-lt"/>
              <a:buAutoNum type="arabicPeriod"/>
            </a:pPr>
            <a:r>
              <a:rPr lang="en-US" sz="1100"/>
              <a:t>Town holds a referendum that allows registered voters to vote on the proposal to annex.</a:t>
            </a:r>
          </a:p>
          <a:p>
            <a:pPr marL="1143000" indent="-457200">
              <a:spcBef>
                <a:spcPts val="1800"/>
              </a:spcBef>
              <a:buFont typeface="+mj-lt"/>
              <a:buAutoNum type="arabicPeriod"/>
            </a:pPr>
            <a:r>
              <a:rPr lang="en-US" sz="1100"/>
              <a:t>Town adopts amendment to its Comprehensive Plan and Zoning Map to include the annexed area.</a:t>
            </a:r>
          </a:p>
          <a:p>
            <a:pPr marL="228600" indent="-228600">
              <a:buFont typeface="Arial" panose="020B0604020202020204" pitchFamily="34" charset="0"/>
              <a:buChar char="•"/>
            </a:pPr>
            <a:endParaRPr lang="en-US" sz="1100"/>
          </a:p>
        </p:txBody>
      </p:sp>
      <p:pic>
        <p:nvPicPr>
          <p:cNvPr id="9" name="Picture 8" descr="Houses in a subdivision">
            <a:extLst>
              <a:ext uri="{FF2B5EF4-FFF2-40B4-BE49-F238E27FC236}">
                <a16:creationId xmlns:a16="http://schemas.microsoft.com/office/drawing/2014/main" id="{C52B3592-A6A1-DF37-5545-1BFE5AF6D938}"/>
              </a:ext>
            </a:extLst>
          </p:cNvPr>
          <p:cNvPicPr>
            <a:picLocks noChangeAspect="1"/>
          </p:cNvPicPr>
          <p:nvPr/>
        </p:nvPicPr>
        <p:blipFill>
          <a:blip r:embed="rId2"/>
          <a:srcRect l="29979" r="1818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C22AB427-80A6-43ED-A576-E86D582034E8}"/>
              </a:ext>
            </a:extLst>
          </p:cNvPr>
          <p:cNvSpPr>
            <a:spLocks noGrp="1"/>
          </p:cNvSpPr>
          <p:nvPr>
            <p:ph type="sldNum" sz="quarter" idx="12"/>
          </p:nvPr>
        </p:nvSpPr>
        <p:spPr>
          <a:xfrm>
            <a:off x="10167869" y="6356350"/>
            <a:ext cx="1768425" cy="365125"/>
          </a:xfrm>
        </p:spPr>
        <p:txBody>
          <a:bodyPr>
            <a:normAutofit/>
          </a:bodyPr>
          <a:lstStyle/>
          <a:p>
            <a:pPr>
              <a:spcAft>
                <a:spcPts val="600"/>
              </a:spcAft>
            </a:pPr>
            <a:fld id="{B9D687D0-FBB4-40CF-BACF-62B9D2631DD1}"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428123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A3402-828D-458F-BA4E-02E995655402}"/>
              </a:ext>
            </a:extLst>
          </p:cNvPr>
          <p:cNvSpPr>
            <a:spLocks noGrp="1"/>
          </p:cNvSpPr>
          <p:nvPr>
            <p:ph type="title"/>
          </p:nvPr>
        </p:nvSpPr>
        <p:spPr>
          <a:xfrm>
            <a:off x="761800" y="762001"/>
            <a:ext cx="5334197" cy="1708242"/>
          </a:xfrm>
        </p:spPr>
        <p:txBody>
          <a:bodyPr anchor="ctr">
            <a:normAutofit/>
          </a:bodyPr>
          <a:lstStyle/>
          <a:p>
            <a:r>
              <a:rPr lang="en-US" sz="4000"/>
              <a:t>Annexation Process</a:t>
            </a:r>
          </a:p>
        </p:txBody>
      </p:sp>
      <p:sp>
        <p:nvSpPr>
          <p:cNvPr id="6" name="Content Placeholder 2">
            <a:extLst>
              <a:ext uri="{FF2B5EF4-FFF2-40B4-BE49-F238E27FC236}">
                <a16:creationId xmlns:a16="http://schemas.microsoft.com/office/drawing/2014/main" id="{AA19881B-7627-70D3-0EC2-E3C955CEAEEF}"/>
              </a:ext>
            </a:extLst>
          </p:cNvPr>
          <p:cNvSpPr>
            <a:spLocks noGrp="1"/>
          </p:cNvSpPr>
          <p:nvPr>
            <p:ph idx="1"/>
          </p:nvPr>
        </p:nvSpPr>
        <p:spPr>
          <a:xfrm>
            <a:off x="668015" y="1993505"/>
            <a:ext cx="5334197" cy="3769835"/>
          </a:xfrm>
        </p:spPr>
        <p:txBody>
          <a:bodyPr anchor="ctr">
            <a:normAutofit/>
          </a:bodyPr>
          <a:lstStyle/>
          <a:p>
            <a:pPr marL="228600" indent="-228600">
              <a:spcBef>
                <a:spcPts val="1800"/>
              </a:spcBef>
              <a:buFont typeface="Arial" panose="020B0604020202020204" pitchFamily="34" charset="0"/>
              <a:buChar char="•"/>
            </a:pPr>
            <a:r>
              <a:rPr lang="en-US" sz="2000" dirty="0"/>
              <a:t>Annexation process will be </a:t>
            </a:r>
            <a:r>
              <a:rPr lang="en-US" sz="2000" u="sng" dirty="0"/>
              <a:t>involuntary</a:t>
            </a:r>
            <a:r>
              <a:rPr lang="en-US" sz="2000" dirty="0"/>
              <a:t> and requires the approval of a referendum (vote) by the registered voters within the </a:t>
            </a:r>
            <a:r>
              <a:rPr lang="en-US" sz="2000" dirty="0" err="1"/>
              <a:t>Chaine</a:t>
            </a:r>
            <a:r>
              <a:rPr lang="en-US" sz="2000" dirty="0"/>
              <a:t> Du Lac area proposed for annexation.</a:t>
            </a:r>
          </a:p>
          <a:p>
            <a:pPr marL="521208" lvl="1" indent="-228600">
              <a:spcBef>
                <a:spcPts val="1800"/>
              </a:spcBef>
              <a:buFont typeface="Arial" panose="020B0604020202020204" pitchFamily="34" charset="0"/>
              <a:buChar char="•"/>
            </a:pPr>
            <a:r>
              <a:rPr lang="en-US" sz="2000" dirty="0"/>
              <a:t>Town has option, but not required, to also have the registered voters within the Town approve the annexation by referendum.</a:t>
            </a:r>
          </a:p>
        </p:txBody>
      </p:sp>
      <p:pic>
        <p:nvPicPr>
          <p:cNvPr id="17" name="Picture 16" descr="Houses in a subdivision">
            <a:extLst>
              <a:ext uri="{FF2B5EF4-FFF2-40B4-BE49-F238E27FC236}">
                <a16:creationId xmlns:a16="http://schemas.microsoft.com/office/drawing/2014/main" id="{5EDB30FF-A94B-0D3D-0954-5032E5345F2E}"/>
              </a:ext>
            </a:extLst>
          </p:cNvPr>
          <p:cNvPicPr>
            <a:picLocks noChangeAspect="1"/>
          </p:cNvPicPr>
          <p:nvPr/>
        </p:nvPicPr>
        <p:blipFill>
          <a:blip r:embed="rId2"/>
          <a:srcRect l="29979" r="1818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C22AB427-80A6-43ED-A576-E86D582034E8}"/>
              </a:ext>
            </a:extLst>
          </p:cNvPr>
          <p:cNvSpPr>
            <a:spLocks noGrp="1"/>
          </p:cNvSpPr>
          <p:nvPr>
            <p:ph type="sldNum" sz="quarter" idx="12"/>
          </p:nvPr>
        </p:nvSpPr>
        <p:spPr>
          <a:xfrm>
            <a:off x="10167869" y="6356350"/>
            <a:ext cx="1768425" cy="365125"/>
          </a:xfrm>
        </p:spPr>
        <p:txBody>
          <a:bodyPr>
            <a:normAutofit/>
          </a:bodyPr>
          <a:lstStyle/>
          <a:p>
            <a:pPr>
              <a:spcAft>
                <a:spcPts val="600"/>
              </a:spcAft>
            </a:pPr>
            <a:fld id="{B9D687D0-FBB4-40CF-BACF-62B9D2631DD1}"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253551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A3402-828D-458F-BA4E-02E995655402}"/>
              </a:ext>
            </a:extLst>
          </p:cNvPr>
          <p:cNvSpPr>
            <a:spLocks noGrp="1"/>
          </p:cNvSpPr>
          <p:nvPr>
            <p:ph type="title"/>
          </p:nvPr>
        </p:nvSpPr>
        <p:spPr>
          <a:xfrm>
            <a:off x="761800" y="762001"/>
            <a:ext cx="5334197" cy="1708242"/>
          </a:xfrm>
        </p:spPr>
        <p:txBody>
          <a:bodyPr anchor="ctr">
            <a:normAutofit/>
          </a:bodyPr>
          <a:lstStyle/>
          <a:p>
            <a:r>
              <a:rPr lang="en-US" sz="4000"/>
              <a:t>Statutory Standards</a:t>
            </a:r>
          </a:p>
        </p:txBody>
      </p:sp>
      <p:sp>
        <p:nvSpPr>
          <p:cNvPr id="3" name="Content Placeholder 2">
            <a:extLst>
              <a:ext uri="{FF2B5EF4-FFF2-40B4-BE49-F238E27FC236}">
                <a16:creationId xmlns:a16="http://schemas.microsoft.com/office/drawing/2014/main" id="{672806AB-14D2-4A1A-8C5B-273AD47B0C6C}"/>
              </a:ext>
            </a:extLst>
          </p:cNvPr>
          <p:cNvSpPr>
            <a:spLocks noGrp="1"/>
          </p:cNvSpPr>
          <p:nvPr>
            <p:ph idx="1"/>
          </p:nvPr>
        </p:nvSpPr>
        <p:spPr>
          <a:xfrm>
            <a:off x="761800" y="2470244"/>
            <a:ext cx="5334197" cy="3769835"/>
          </a:xfrm>
        </p:spPr>
        <p:txBody>
          <a:bodyPr anchor="ctr">
            <a:normAutofit/>
          </a:bodyPr>
          <a:lstStyle/>
          <a:p>
            <a:pPr marL="228600" indent="-228600">
              <a:buFont typeface="Arial" panose="020B0604020202020204" pitchFamily="34" charset="0"/>
              <a:buChar char="•"/>
            </a:pPr>
            <a:r>
              <a:rPr lang="en-US" sz="1400"/>
              <a:t>Chapter 171, Florida Statutes (F. S.) provides specific criteria regarding annexation.</a:t>
            </a:r>
          </a:p>
          <a:p>
            <a:pPr marL="228600" indent="-228600">
              <a:buFont typeface="Arial" panose="020B0604020202020204" pitchFamily="34" charset="0"/>
              <a:buChar char="•"/>
            </a:pPr>
            <a:r>
              <a:rPr lang="en-US" sz="1400"/>
              <a:t>To qualify for annexation: </a:t>
            </a:r>
          </a:p>
          <a:p>
            <a:pPr marL="457200" lvl="1" indent="0">
              <a:buNone/>
            </a:pPr>
            <a:r>
              <a:rPr lang="en-US" sz="1400" b="1" i="1"/>
              <a:t>“The total area to be annexed must be contiguous to the municipality’s boundaries at the time the annexation proceeding is begun and reasonable compact, and no part of the area shall be included within the boundary of another incorporated municipality.”</a:t>
            </a:r>
            <a:r>
              <a:rPr lang="en-US" sz="1400" b="1"/>
              <a:t> (Sec. 171.043 (1), F. S.)</a:t>
            </a:r>
          </a:p>
          <a:p>
            <a:pPr marL="228600" indent="-228600">
              <a:buFont typeface="Arial" panose="020B0604020202020204" pitchFamily="34" charset="0"/>
              <a:buChar char="•"/>
            </a:pPr>
            <a:r>
              <a:rPr lang="en-US" sz="1400"/>
              <a:t>Chaine Du Lac is contiguous with the western Town limit south of Lake Butler Blvd. </a:t>
            </a:r>
          </a:p>
          <a:p>
            <a:pPr marL="228600" indent="-228600">
              <a:buFont typeface="Arial" panose="020B0604020202020204" pitchFamily="34" charset="0"/>
              <a:buChar char="•"/>
            </a:pPr>
            <a:r>
              <a:rPr lang="en-US" sz="1400"/>
              <a:t>Chaine Du Lac is compact and does not create any enclaves, pockets, or finger areas in serpentine patterns. </a:t>
            </a:r>
          </a:p>
          <a:p>
            <a:pPr marL="228600" indent="-228600">
              <a:buFont typeface="Arial" panose="020B0604020202020204" pitchFamily="34" charset="0"/>
              <a:buChar char="•"/>
            </a:pPr>
            <a:r>
              <a:rPr lang="en-US" sz="1400"/>
              <a:t>Chaine Du Lac annexation area is compliant with Section 171.043(1), F.S.</a:t>
            </a:r>
          </a:p>
          <a:p>
            <a:pPr>
              <a:buFont typeface="Arial" panose="020B0604020202020204" pitchFamily="34" charset="0"/>
              <a:buChar char="•"/>
            </a:pPr>
            <a:endParaRPr lang="en-US" sz="1400"/>
          </a:p>
        </p:txBody>
      </p:sp>
      <p:pic>
        <p:nvPicPr>
          <p:cNvPr id="6" name="Picture 5" descr="Stone pillars">
            <a:extLst>
              <a:ext uri="{FF2B5EF4-FFF2-40B4-BE49-F238E27FC236}">
                <a16:creationId xmlns:a16="http://schemas.microsoft.com/office/drawing/2014/main" id="{7EBED05A-6941-5215-F993-FDB8BA6C4A15}"/>
              </a:ext>
            </a:extLst>
          </p:cNvPr>
          <p:cNvPicPr>
            <a:picLocks noChangeAspect="1"/>
          </p:cNvPicPr>
          <p:nvPr/>
        </p:nvPicPr>
        <p:blipFill>
          <a:blip r:embed="rId2"/>
          <a:srcRect l="5929" r="43401"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C22AB427-80A6-43ED-A576-E86D582034E8}"/>
              </a:ext>
            </a:extLst>
          </p:cNvPr>
          <p:cNvSpPr>
            <a:spLocks noGrp="1"/>
          </p:cNvSpPr>
          <p:nvPr>
            <p:ph type="sldNum" sz="quarter" idx="12"/>
          </p:nvPr>
        </p:nvSpPr>
        <p:spPr>
          <a:xfrm>
            <a:off x="10167869" y="6356350"/>
            <a:ext cx="1768425" cy="365125"/>
          </a:xfrm>
        </p:spPr>
        <p:txBody>
          <a:bodyPr>
            <a:normAutofit/>
          </a:bodyPr>
          <a:lstStyle/>
          <a:p>
            <a:pPr>
              <a:spcAft>
                <a:spcPts val="600"/>
              </a:spcAft>
            </a:pPr>
            <a:fld id="{B9D687D0-FBB4-40CF-BACF-62B9D2631DD1}"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205467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A3402-828D-458F-BA4E-02E995655402}"/>
              </a:ext>
            </a:extLst>
          </p:cNvPr>
          <p:cNvSpPr>
            <a:spLocks noGrp="1"/>
          </p:cNvSpPr>
          <p:nvPr>
            <p:ph type="title"/>
          </p:nvPr>
        </p:nvSpPr>
        <p:spPr>
          <a:xfrm>
            <a:off x="761800" y="762001"/>
            <a:ext cx="5334197" cy="1708242"/>
          </a:xfrm>
        </p:spPr>
        <p:txBody>
          <a:bodyPr anchor="ctr">
            <a:normAutofit/>
          </a:bodyPr>
          <a:lstStyle/>
          <a:p>
            <a:r>
              <a:rPr lang="en-US" sz="4000"/>
              <a:t>Statutory Standards</a:t>
            </a:r>
          </a:p>
        </p:txBody>
      </p:sp>
      <p:sp>
        <p:nvSpPr>
          <p:cNvPr id="3" name="Content Placeholder 2">
            <a:extLst>
              <a:ext uri="{FF2B5EF4-FFF2-40B4-BE49-F238E27FC236}">
                <a16:creationId xmlns:a16="http://schemas.microsoft.com/office/drawing/2014/main" id="{672806AB-14D2-4A1A-8C5B-273AD47B0C6C}"/>
              </a:ext>
            </a:extLst>
          </p:cNvPr>
          <p:cNvSpPr>
            <a:spLocks noGrp="1"/>
          </p:cNvSpPr>
          <p:nvPr>
            <p:ph idx="1"/>
          </p:nvPr>
        </p:nvSpPr>
        <p:spPr>
          <a:xfrm>
            <a:off x="761800" y="2470244"/>
            <a:ext cx="5334197" cy="3769835"/>
          </a:xfrm>
        </p:spPr>
        <p:txBody>
          <a:bodyPr anchor="ctr">
            <a:normAutofit fontScale="92500" lnSpcReduction="10000"/>
          </a:bodyPr>
          <a:lstStyle/>
          <a:p>
            <a:pPr>
              <a:buFont typeface="Arial" panose="020B0604020202020204" pitchFamily="34" charset="0"/>
              <a:buChar char="•"/>
            </a:pPr>
            <a:r>
              <a:rPr lang="en-US" sz="1400" dirty="0"/>
              <a:t>To qualify for annexation: </a:t>
            </a:r>
          </a:p>
          <a:p>
            <a:pPr>
              <a:buFont typeface="Arial" panose="020B0604020202020204" pitchFamily="34" charset="0"/>
              <a:buChar char="•"/>
            </a:pPr>
            <a:r>
              <a:rPr lang="en-US" sz="1400" dirty="0"/>
              <a:t>“It is so developed that at least 60 percent of the total number of lots and tracts in the area at the time of annexation are used for urban purposes, and it is subdivided into lots and tracts so that at least 60 percent of the total acreage, not counting the acreage used at the time of annexation for nonresidential urban purposes, consists of lots and tracts 5 acres or less in size.” (Sec. 171.043(2)(c), F. S.)</a:t>
            </a:r>
          </a:p>
          <a:p>
            <a:pPr>
              <a:buFont typeface="Arial" panose="020B0604020202020204" pitchFamily="34" charset="0"/>
              <a:buChar char="•"/>
            </a:pPr>
            <a:r>
              <a:rPr lang="en-US" sz="1400" dirty="0"/>
              <a:t>Urban purpose is defined as:</a:t>
            </a:r>
          </a:p>
          <a:p>
            <a:pPr>
              <a:buFont typeface="Arial" panose="020B0604020202020204" pitchFamily="34" charset="0"/>
              <a:buChar char="•"/>
            </a:pPr>
            <a:r>
              <a:rPr lang="en-US" sz="1400" dirty="0"/>
              <a:t>“Land [that] is used intensively for residential, commercial, industrial, institutional, and governmental purposes, including any parcels of land retained in their natural state or kept free of development as dedicated greenbelt.” (Sec. 171.031(10), F. S.)</a:t>
            </a:r>
          </a:p>
          <a:p>
            <a:pPr>
              <a:buFont typeface="Arial" panose="020B0604020202020204" pitchFamily="34" charset="0"/>
              <a:buChar char="•"/>
            </a:pPr>
            <a:r>
              <a:rPr lang="en-US" sz="1400" dirty="0"/>
              <a:t>100% of the total number of lots and tracts within </a:t>
            </a:r>
            <a:r>
              <a:rPr lang="en-US" sz="1400" dirty="0" err="1"/>
              <a:t>Chaine</a:t>
            </a:r>
            <a:r>
              <a:rPr lang="en-US" sz="1400" dirty="0"/>
              <a:t> Du Lac are used for urban purposes (based on OCPA data). </a:t>
            </a:r>
          </a:p>
          <a:p>
            <a:pPr>
              <a:buFont typeface="Arial" panose="020B0604020202020204" pitchFamily="34" charset="0"/>
              <a:buChar char="•"/>
            </a:pPr>
            <a:r>
              <a:rPr lang="en-US" sz="1400" dirty="0"/>
              <a:t>100% of the residential lots and tracts within </a:t>
            </a:r>
            <a:r>
              <a:rPr lang="en-US" sz="1400" dirty="0" err="1"/>
              <a:t>Chaine</a:t>
            </a:r>
            <a:r>
              <a:rPr lang="en-US" sz="1400" dirty="0"/>
              <a:t> Du Lac are 5 acres or less in size </a:t>
            </a:r>
          </a:p>
          <a:p>
            <a:pPr>
              <a:buFont typeface="Arial" panose="020B0604020202020204" pitchFamily="34" charset="0"/>
              <a:buChar char="•"/>
            </a:pPr>
            <a:r>
              <a:rPr lang="en-US" sz="1400" dirty="0" err="1"/>
              <a:t>Chaine</a:t>
            </a:r>
            <a:r>
              <a:rPr lang="en-US" sz="1400" dirty="0"/>
              <a:t> Du Lac annexation area is compliant with Section 171.043(2)(c), F.S.</a:t>
            </a:r>
          </a:p>
          <a:p>
            <a:pPr>
              <a:buFont typeface="Arial" panose="020B0604020202020204" pitchFamily="34" charset="0"/>
              <a:buChar char="•"/>
            </a:pPr>
            <a:endParaRPr lang="en-US" sz="1400" dirty="0"/>
          </a:p>
        </p:txBody>
      </p:sp>
      <p:pic>
        <p:nvPicPr>
          <p:cNvPr id="6" name="Picture 5" descr="Stone pillars">
            <a:extLst>
              <a:ext uri="{FF2B5EF4-FFF2-40B4-BE49-F238E27FC236}">
                <a16:creationId xmlns:a16="http://schemas.microsoft.com/office/drawing/2014/main" id="{7EBED05A-6941-5215-F993-FDB8BA6C4A15}"/>
              </a:ext>
            </a:extLst>
          </p:cNvPr>
          <p:cNvPicPr>
            <a:picLocks noChangeAspect="1"/>
          </p:cNvPicPr>
          <p:nvPr/>
        </p:nvPicPr>
        <p:blipFill>
          <a:blip r:embed="rId2"/>
          <a:srcRect l="5929" r="43401"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C22AB427-80A6-43ED-A576-E86D582034E8}"/>
              </a:ext>
            </a:extLst>
          </p:cNvPr>
          <p:cNvSpPr>
            <a:spLocks noGrp="1"/>
          </p:cNvSpPr>
          <p:nvPr>
            <p:ph type="sldNum" sz="quarter" idx="12"/>
          </p:nvPr>
        </p:nvSpPr>
        <p:spPr>
          <a:xfrm>
            <a:off x="10167869" y="6356350"/>
            <a:ext cx="1768425" cy="365125"/>
          </a:xfrm>
        </p:spPr>
        <p:txBody>
          <a:bodyPr>
            <a:normAutofit/>
          </a:bodyPr>
          <a:lstStyle/>
          <a:p>
            <a:pPr>
              <a:spcAft>
                <a:spcPts val="600"/>
              </a:spcAft>
            </a:pPr>
            <a:fld id="{B9D687D0-FBB4-40CF-BACF-62B9D2631DD1}"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167631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DE5F-EFB9-40A4-B531-55443321DB6C}"/>
              </a:ext>
            </a:extLst>
          </p:cNvPr>
          <p:cNvSpPr>
            <a:spLocks noGrp="1"/>
          </p:cNvSpPr>
          <p:nvPr>
            <p:ph type="title"/>
          </p:nvPr>
        </p:nvSpPr>
        <p:spPr/>
        <p:txBody>
          <a:bodyPr/>
          <a:lstStyle/>
          <a:p>
            <a:r>
              <a:rPr lang="en-US" dirty="0"/>
              <a:t>Development Regulations</a:t>
            </a:r>
          </a:p>
        </p:txBody>
      </p:sp>
      <p:graphicFrame>
        <p:nvGraphicFramePr>
          <p:cNvPr id="6" name="Content Placeholder 2">
            <a:extLst>
              <a:ext uri="{FF2B5EF4-FFF2-40B4-BE49-F238E27FC236}">
                <a16:creationId xmlns:a16="http://schemas.microsoft.com/office/drawing/2014/main" id="{49AAC9D2-C81F-7A1A-AB22-43C13B0F3B2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5BDF42B-7017-4CD1-AFCE-473FB2A23569}"/>
              </a:ext>
            </a:extLst>
          </p:cNvPr>
          <p:cNvSpPr>
            <a:spLocks noGrp="1"/>
          </p:cNvSpPr>
          <p:nvPr>
            <p:ph type="sldNum" sz="quarter" idx="12"/>
          </p:nvPr>
        </p:nvSpPr>
        <p:spPr/>
        <p:txBody>
          <a:bodyPr/>
          <a:lstStyle/>
          <a:p>
            <a:fld id="{B9D687D0-FBB4-40CF-BACF-62B9D2631DD1}" type="slidenum">
              <a:rPr lang="en-US" smtClean="0"/>
              <a:t>7</a:t>
            </a:fld>
            <a:endParaRPr lang="en-US" dirty="0"/>
          </a:p>
        </p:txBody>
      </p:sp>
    </p:spTree>
    <p:extLst>
      <p:ext uri="{BB962C8B-B14F-4D97-AF65-F5344CB8AC3E}">
        <p14:creationId xmlns:p14="http://schemas.microsoft.com/office/powerpoint/2010/main" val="107900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761803" y="350196"/>
            <a:ext cx="4646904" cy="1624520"/>
          </a:xfrm>
        </p:spPr>
        <p:txBody>
          <a:bodyPr anchor="ctr">
            <a:normAutofit/>
          </a:bodyPr>
          <a:lstStyle/>
          <a:p>
            <a:r>
              <a:rPr lang="en-US" sz="4000"/>
              <a:t>Potential Timeline for Annexation</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a:xfrm>
            <a:off x="761802" y="2743200"/>
            <a:ext cx="4646905" cy="3613149"/>
          </a:xfrm>
        </p:spPr>
        <p:txBody>
          <a:bodyPr anchor="ctr">
            <a:normAutofit/>
          </a:bodyPr>
          <a:lstStyle/>
          <a:p>
            <a:pPr marL="411480" lvl="2" indent="-228600">
              <a:spcBef>
                <a:spcPts val="1800"/>
              </a:spcBef>
              <a:buFont typeface="Wingdings" panose="05000000000000000000" pitchFamily="2" charset="2"/>
              <a:buChar char="ü"/>
            </a:pPr>
            <a:r>
              <a:rPr lang="en-US" sz="1900" dirty="0"/>
              <a:t>30 days to complete annexation analysis (Draft Complete)</a:t>
            </a:r>
          </a:p>
          <a:p>
            <a:pPr marL="411480" lvl="2" indent="-228600">
              <a:spcBef>
                <a:spcPts val="1800"/>
              </a:spcBef>
              <a:buFont typeface="Wingdings" panose="05000000000000000000" pitchFamily="2" charset="2"/>
              <a:buChar char="ü"/>
            </a:pPr>
            <a:r>
              <a:rPr lang="en-US" sz="1900" dirty="0"/>
              <a:t>60 days for required public hearings for approval of ordinance for annexation</a:t>
            </a:r>
          </a:p>
          <a:p>
            <a:pPr marL="411480" lvl="2" indent="-228600">
              <a:spcBef>
                <a:spcPts val="1800"/>
              </a:spcBef>
              <a:buFont typeface="Wingdings" panose="05000000000000000000" pitchFamily="2" charset="2"/>
              <a:buChar char="ü"/>
            </a:pPr>
            <a:r>
              <a:rPr lang="en-US" sz="1900" dirty="0"/>
              <a:t>30 days for referendum (after referendum scheduled)</a:t>
            </a:r>
          </a:p>
          <a:p>
            <a:endParaRPr lang="en-US" sz="1900" dirty="0"/>
          </a:p>
        </p:txBody>
      </p:sp>
      <p:pic>
        <p:nvPicPr>
          <p:cNvPr id="6" name="Picture 5" descr="Calendar on table">
            <a:extLst>
              <a:ext uri="{FF2B5EF4-FFF2-40B4-BE49-F238E27FC236}">
                <a16:creationId xmlns:a16="http://schemas.microsoft.com/office/drawing/2014/main" id="{625EDEF7-C2B1-B21B-A9E7-6AB34A9127E4}"/>
              </a:ext>
            </a:extLst>
          </p:cNvPr>
          <p:cNvPicPr>
            <a:picLocks noChangeAspect="1"/>
          </p:cNvPicPr>
          <p:nvPr/>
        </p:nvPicPr>
        <p:blipFill>
          <a:blip r:embed="rId2"/>
          <a:srcRect l="3216" r="37383" b="-2"/>
          <a:stretch/>
        </p:blipFill>
        <p:spPr>
          <a:xfrm>
            <a:off x="6096000" y="1"/>
            <a:ext cx="6102825" cy="6858000"/>
          </a:xfrm>
          <a:prstGeom prst="rect">
            <a:avLst/>
          </a:prstGeom>
        </p:spPr>
      </p:pic>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8732520" y="6356350"/>
            <a:ext cx="3200400" cy="365125"/>
          </a:xfrm>
        </p:spPr>
        <p:txBody>
          <a:bodyPr>
            <a:normAutofit/>
          </a:bodyPr>
          <a:lstStyle/>
          <a:p>
            <a:pPr>
              <a:spcAft>
                <a:spcPts val="600"/>
              </a:spcAft>
            </a:pPr>
            <a:fld id="{B9D687D0-FBB4-40CF-BACF-62B9D2631DD1}"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42921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6803409" y="762001"/>
            <a:ext cx="4156512" cy="1708244"/>
          </a:xfrm>
        </p:spPr>
        <p:txBody>
          <a:bodyPr anchor="ctr">
            <a:normAutofit/>
          </a:bodyPr>
          <a:lstStyle/>
          <a:p>
            <a:r>
              <a:rPr lang="en-US" sz="4000"/>
              <a:t>Potential Timeline for Annexation</a:t>
            </a:r>
          </a:p>
        </p:txBody>
      </p:sp>
      <p:pic>
        <p:nvPicPr>
          <p:cNvPr id="7" name="Picture 6" descr="Calendar on table">
            <a:extLst>
              <a:ext uri="{FF2B5EF4-FFF2-40B4-BE49-F238E27FC236}">
                <a16:creationId xmlns:a16="http://schemas.microsoft.com/office/drawing/2014/main" id="{28B90EDE-FEA9-F208-9C5F-3DFCC677CCA4}"/>
              </a:ext>
            </a:extLst>
          </p:cNvPr>
          <p:cNvPicPr>
            <a:picLocks noChangeAspect="1"/>
          </p:cNvPicPr>
          <p:nvPr/>
        </p:nvPicPr>
        <p:blipFill>
          <a:blip r:embed="rId2"/>
          <a:srcRect l="3249" r="37416"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a:xfrm>
            <a:off x="6803409" y="2470245"/>
            <a:ext cx="4156512" cy="3769835"/>
          </a:xfrm>
        </p:spPr>
        <p:txBody>
          <a:bodyPr anchor="ctr">
            <a:normAutofit/>
          </a:bodyPr>
          <a:lstStyle/>
          <a:p>
            <a:pPr marL="228600" indent="-228600">
              <a:spcBef>
                <a:spcPts val="1800"/>
              </a:spcBef>
              <a:buFont typeface="Arial" panose="020B0604020202020204" pitchFamily="34" charset="0"/>
              <a:buChar char="•"/>
            </a:pPr>
            <a:r>
              <a:rPr lang="en-US" sz="2000"/>
              <a:t>If referendum for annexation is approved:</a:t>
            </a:r>
          </a:p>
          <a:p>
            <a:pPr marL="292608" lvl="1" indent="0">
              <a:spcBef>
                <a:spcPts val="1800"/>
              </a:spcBef>
              <a:buNone/>
            </a:pPr>
            <a:r>
              <a:rPr lang="en-US" sz="2000"/>
              <a:t>60-90 days to process required Comprehensive Plan amendment and Rezoning to assign Town designations.</a:t>
            </a:r>
          </a:p>
          <a:p>
            <a:endParaRPr lang="en-US" sz="200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10657268" y="6356350"/>
            <a:ext cx="1275652" cy="365125"/>
          </a:xfrm>
        </p:spPr>
        <p:txBody>
          <a:bodyPr>
            <a:normAutofit/>
          </a:bodyPr>
          <a:lstStyle/>
          <a:p>
            <a:pPr>
              <a:spcAft>
                <a:spcPts val="600"/>
              </a:spcAft>
            </a:pPr>
            <a:fld id="{B9D687D0-FBB4-40CF-BACF-62B9D2631DD1}" type="slidenum">
              <a:rPr lang="en-US">
                <a:solidFill>
                  <a:schemeClr val="tx1"/>
                </a:solidFill>
              </a:rPr>
              <a:pPr>
                <a:spcAft>
                  <a:spcPts val="600"/>
                </a:spcAft>
              </a:pPr>
              <a:t>9</a:t>
            </a:fld>
            <a:endParaRPr lang="en-US">
              <a:solidFill>
                <a:schemeClr val="tx1"/>
              </a:solidFill>
            </a:endParaRPr>
          </a:p>
        </p:txBody>
      </p:sp>
    </p:spTree>
    <p:extLst>
      <p:ext uri="{BB962C8B-B14F-4D97-AF65-F5344CB8AC3E}">
        <p14:creationId xmlns:p14="http://schemas.microsoft.com/office/powerpoint/2010/main" val="2749188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11030</TotalTime>
  <Words>1431</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Wingdings</vt:lpstr>
      <vt:lpstr>Office Theme</vt:lpstr>
      <vt:lpstr>Chaine Du Lac Annexation  Meeting</vt:lpstr>
      <vt:lpstr>Proposed Chaine Du Lac Annexation Area</vt:lpstr>
      <vt:lpstr>Annexation Process</vt:lpstr>
      <vt:lpstr>Annexation Process</vt:lpstr>
      <vt:lpstr>Statutory Standards</vt:lpstr>
      <vt:lpstr>Statutory Standards</vt:lpstr>
      <vt:lpstr>Development Regulations</vt:lpstr>
      <vt:lpstr>Potential Timeline for Annexation</vt:lpstr>
      <vt:lpstr>Potential Timeline for Annexation</vt:lpstr>
      <vt:lpstr>ADMINSITRATIVE ISSUES</vt:lpstr>
      <vt:lpstr>TOWN RESPONIBILITIES vs. HOA RESPONSIBILITIES </vt:lpstr>
      <vt:lpstr>SOLID WASTE/RECYCLING</vt:lpstr>
      <vt:lpstr>FIRE SERVICE PROTECTION/EMS</vt:lpstr>
      <vt:lpstr>POLITICS</vt:lpstr>
      <vt:lpstr>Added Benefits</vt:lpstr>
      <vt:lpstr>Financial Impact</vt:lpstr>
      <vt:lpstr>Windermere Police Department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Chaine Du Lac Annexation Considerations</dc:title>
  <dc:creator>Warner, Amanda</dc:creator>
  <cp:lastModifiedBy>Lilian Colli</cp:lastModifiedBy>
  <cp:revision>73</cp:revision>
  <dcterms:created xsi:type="dcterms:W3CDTF">2018-06-28T13:18:45Z</dcterms:created>
  <dcterms:modified xsi:type="dcterms:W3CDTF">2024-07-23T13:29:13Z</dcterms:modified>
</cp:coreProperties>
</file>