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347" r:id="rId5"/>
    <p:sldId id="259" r:id="rId6"/>
    <p:sldId id="261" r:id="rId7"/>
    <p:sldId id="262" r:id="rId8"/>
    <p:sldId id="263" r:id="rId9"/>
    <p:sldId id="301" r:id="rId10"/>
    <p:sldId id="302" r:id="rId11"/>
    <p:sldId id="303" r:id="rId12"/>
    <p:sldId id="305" r:id="rId13"/>
    <p:sldId id="306" r:id="rId14"/>
    <p:sldId id="308" r:id="rId15"/>
    <p:sldId id="309" r:id="rId16"/>
    <p:sldId id="310" r:id="rId17"/>
    <p:sldId id="350" r:id="rId18"/>
    <p:sldId id="351" r:id="rId19"/>
    <p:sldId id="352" r:id="rId20"/>
    <p:sldId id="355" r:id="rId21"/>
    <p:sldId id="353" r:id="rId22"/>
    <p:sldId id="317" r:id="rId23"/>
    <p:sldId id="269" r:id="rId24"/>
    <p:sldId id="356" r:id="rId25"/>
    <p:sldId id="361" r:id="rId26"/>
    <p:sldId id="357" r:id="rId27"/>
    <p:sldId id="358" r:id="rId28"/>
    <p:sldId id="371" r:id="rId29"/>
    <p:sldId id="360" r:id="rId30"/>
    <p:sldId id="364" r:id="rId31"/>
    <p:sldId id="363" r:id="rId32"/>
    <p:sldId id="362" r:id="rId33"/>
    <p:sldId id="367" r:id="rId34"/>
    <p:sldId id="366" r:id="rId35"/>
    <p:sldId id="365" r:id="rId36"/>
    <p:sldId id="373" r:id="rId37"/>
    <p:sldId id="375" r:id="rId38"/>
    <p:sldId id="374" r:id="rId39"/>
    <p:sldId id="372" r:id="rId40"/>
    <p:sldId id="379" r:id="rId41"/>
    <p:sldId id="378" r:id="rId42"/>
    <p:sldId id="377" r:id="rId43"/>
    <p:sldId id="382" r:id="rId44"/>
    <p:sldId id="376" r:id="rId45"/>
    <p:sldId id="380" r:id="rId46"/>
    <p:sldId id="381" r:id="rId47"/>
    <p:sldId id="383" r:id="rId48"/>
    <p:sldId id="370" r:id="rId49"/>
    <p:sldId id="369" r:id="rId50"/>
    <p:sldId id="368" r:id="rId51"/>
    <p:sldId id="385" r:id="rId52"/>
    <p:sldId id="384" r:id="rId53"/>
    <p:sldId id="386" r:id="rId54"/>
    <p:sldId id="300" r:id="rId55"/>
    <p:sldId id="297" r:id="rId56"/>
    <p:sldId id="29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76D962-2089-46DF-851D-AF7F0ABB6121}"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467B4-77E4-4E7D-AD2E-60E7072DE84E}" type="slidenum">
              <a:rPr lang="en-US" smtClean="0"/>
              <a:t>‹#›</a:t>
            </a:fld>
            <a:endParaRPr lang="en-US"/>
          </a:p>
        </p:txBody>
      </p:sp>
    </p:spTree>
    <p:extLst>
      <p:ext uri="{BB962C8B-B14F-4D97-AF65-F5344CB8AC3E}">
        <p14:creationId xmlns:p14="http://schemas.microsoft.com/office/powerpoint/2010/main" val="132518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C24C-0BBF-4BB4-AD7D-EBFA81A66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87FDDD-CCF0-4121-BCB9-311C3A1C78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0F51C4-0698-42C7-AC00-21F72E508D9E}"/>
              </a:ext>
            </a:extLst>
          </p:cNvPr>
          <p:cNvSpPr>
            <a:spLocks noGrp="1"/>
          </p:cNvSpPr>
          <p:nvPr>
            <p:ph type="dt" sz="half" idx="10"/>
          </p:nvPr>
        </p:nvSpPr>
        <p:spPr/>
        <p:txBody>
          <a:bodyPr/>
          <a:lstStyle/>
          <a:p>
            <a:fld id="{0B480B6C-AB93-4288-919E-67AB56F4748E}" type="datetime1">
              <a:rPr lang="en-US" smtClean="0"/>
              <a:t>9/1/2023</a:t>
            </a:fld>
            <a:endParaRPr lang="en-US"/>
          </a:p>
        </p:txBody>
      </p:sp>
      <p:sp>
        <p:nvSpPr>
          <p:cNvPr id="5" name="Footer Placeholder 4">
            <a:extLst>
              <a:ext uri="{FF2B5EF4-FFF2-40B4-BE49-F238E27FC236}">
                <a16:creationId xmlns:a16="http://schemas.microsoft.com/office/drawing/2014/main" id="{3135683F-95AD-4D6B-978A-9E36952A2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2C4FD-8E04-4624-A431-E6BB73CA7A2D}"/>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384374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E563-F253-4CEC-BC28-642358510C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E67E9-5F4D-4C0C-9B21-EB4C1427E1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CF55F9-A413-4CEE-8387-C6B16FCDC2FD}"/>
              </a:ext>
            </a:extLst>
          </p:cNvPr>
          <p:cNvSpPr>
            <a:spLocks noGrp="1"/>
          </p:cNvSpPr>
          <p:nvPr>
            <p:ph type="dt" sz="half" idx="10"/>
          </p:nvPr>
        </p:nvSpPr>
        <p:spPr/>
        <p:txBody>
          <a:bodyPr/>
          <a:lstStyle/>
          <a:p>
            <a:fld id="{9FC2BFFB-EB3D-4CCC-8670-412B7ED9AA17}" type="datetime1">
              <a:rPr lang="en-US" smtClean="0"/>
              <a:t>9/1/2023</a:t>
            </a:fld>
            <a:endParaRPr lang="en-US"/>
          </a:p>
        </p:txBody>
      </p:sp>
      <p:sp>
        <p:nvSpPr>
          <p:cNvPr id="5" name="Footer Placeholder 4">
            <a:extLst>
              <a:ext uri="{FF2B5EF4-FFF2-40B4-BE49-F238E27FC236}">
                <a16:creationId xmlns:a16="http://schemas.microsoft.com/office/drawing/2014/main" id="{40198582-59C9-4EF3-B234-8F8CB80A5F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8F9E9-E7AC-400D-98BE-ADA10C8423FD}"/>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259703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53F8E0-3836-4D23-8298-71F47B943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F39B5F-7F1C-4EFC-9954-8F4E81ED49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220DA4-ED4D-45A7-9E3B-A4E943533DE1}"/>
              </a:ext>
            </a:extLst>
          </p:cNvPr>
          <p:cNvSpPr>
            <a:spLocks noGrp="1"/>
          </p:cNvSpPr>
          <p:nvPr>
            <p:ph type="dt" sz="half" idx="10"/>
          </p:nvPr>
        </p:nvSpPr>
        <p:spPr/>
        <p:txBody>
          <a:bodyPr/>
          <a:lstStyle/>
          <a:p>
            <a:fld id="{B087335D-31E6-4EA0-96DB-E207BB82BA28}" type="datetime1">
              <a:rPr lang="en-US" smtClean="0"/>
              <a:t>9/1/2023</a:t>
            </a:fld>
            <a:endParaRPr lang="en-US"/>
          </a:p>
        </p:txBody>
      </p:sp>
      <p:sp>
        <p:nvSpPr>
          <p:cNvPr id="5" name="Footer Placeholder 4">
            <a:extLst>
              <a:ext uri="{FF2B5EF4-FFF2-40B4-BE49-F238E27FC236}">
                <a16:creationId xmlns:a16="http://schemas.microsoft.com/office/drawing/2014/main" id="{0B563076-B107-4628-8E1F-809EEAC62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2549-3BD7-4CBC-BDA9-6A4AF631E0FA}"/>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184612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51A8F-6D6D-4684-9072-60EA7AF7B6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D80C7E-C3BD-4973-86EC-66CA2F4492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4FC10-A844-48B6-905E-F55ACB39317F}"/>
              </a:ext>
            </a:extLst>
          </p:cNvPr>
          <p:cNvSpPr>
            <a:spLocks noGrp="1"/>
          </p:cNvSpPr>
          <p:nvPr>
            <p:ph type="dt" sz="half" idx="10"/>
          </p:nvPr>
        </p:nvSpPr>
        <p:spPr/>
        <p:txBody>
          <a:bodyPr/>
          <a:lstStyle/>
          <a:p>
            <a:fld id="{EFB4C263-A501-45D0-8FF8-C7A29E103AA6}" type="datetime1">
              <a:rPr lang="en-US" smtClean="0"/>
              <a:t>9/1/2023</a:t>
            </a:fld>
            <a:endParaRPr lang="en-US"/>
          </a:p>
        </p:txBody>
      </p:sp>
      <p:sp>
        <p:nvSpPr>
          <p:cNvPr id="5" name="Footer Placeholder 4">
            <a:extLst>
              <a:ext uri="{FF2B5EF4-FFF2-40B4-BE49-F238E27FC236}">
                <a16:creationId xmlns:a16="http://schemas.microsoft.com/office/drawing/2014/main" id="{CEB77324-6C72-4DA1-8227-C21883081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455EC4-F662-4A0D-8A8C-7C81CDCA16B3}"/>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1926962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4459-5D70-42CB-A71B-685D4B6424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3E06FD-4598-4676-A7C1-8BD6C1A72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D63F1-4C71-4D01-AE0A-62707E4D7469}"/>
              </a:ext>
            </a:extLst>
          </p:cNvPr>
          <p:cNvSpPr>
            <a:spLocks noGrp="1"/>
          </p:cNvSpPr>
          <p:nvPr>
            <p:ph type="dt" sz="half" idx="10"/>
          </p:nvPr>
        </p:nvSpPr>
        <p:spPr/>
        <p:txBody>
          <a:bodyPr/>
          <a:lstStyle/>
          <a:p>
            <a:fld id="{683DA1BD-5496-48C7-9550-CE5632D1D9F6}" type="datetime1">
              <a:rPr lang="en-US" smtClean="0"/>
              <a:t>9/1/2023</a:t>
            </a:fld>
            <a:endParaRPr lang="en-US"/>
          </a:p>
        </p:txBody>
      </p:sp>
      <p:sp>
        <p:nvSpPr>
          <p:cNvPr id="5" name="Footer Placeholder 4">
            <a:extLst>
              <a:ext uri="{FF2B5EF4-FFF2-40B4-BE49-F238E27FC236}">
                <a16:creationId xmlns:a16="http://schemas.microsoft.com/office/drawing/2014/main" id="{E656C9E1-C11F-474D-93A0-591C18156C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74E46-989D-44FB-B43D-8799E20D7D36}"/>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245470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686C4-6D09-48BD-B234-08E166E35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DDE01-17CE-41D3-9D5E-CCED289915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EC53BD-D8CC-4577-B901-5F965BA063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12D764-2ACA-4461-B51A-9F418F724F9E}"/>
              </a:ext>
            </a:extLst>
          </p:cNvPr>
          <p:cNvSpPr>
            <a:spLocks noGrp="1"/>
          </p:cNvSpPr>
          <p:nvPr>
            <p:ph type="dt" sz="half" idx="10"/>
          </p:nvPr>
        </p:nvSpPr>
        <p:spPr/>
        <p:txBody>
          <a:bodyPr/>
          <a:lstStyle/>
          <a:p>
            <a:fld id="{1C580229-FC8E-44D5-8EDD-BE9B069854EC}" type="datetime1">
              <a:rPr lang="en-US" smtClean="0"/>
              <a:t>9/1/2023</a:t>
            </a:fld>
            <a:endParaRPr lang="en-US"/>
          </a:p>
        </p:txBody>
      </p:sp>
      <p:sp>
        <p:nvSpPr>
          <p:cNvPr id="6" name="Footer Placeholder 5">
            <a:extLst>
              <a:ext uri="{FF2B5EF4-FFF2-40B4-BE49-F238E27FC236}">
                <a16:creationId xmlns:a16="http://schemas.microsoft.com/office/drawing/2014/main" id="{9CD3CA0A-2F06-4C33-90F7-39E4DD5FFA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D75B5-C292-4D6F-A6BD-46AF649D7396}"/>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3394346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6504-6C97-4B4C-896F-2BA836AC2E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8AD971-B88C-4B90-90FA-C20B6EDAA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D3329-8EA6-4109-8A09-9C275B8B62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8CF71C-CC22-412A-BA87-6D2F8039A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C5DE3D-95A7-4DD9-8DFE-F823FCC167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327B9F-97F2-4CEC-AB88-E557B1F3DE42}"/>
              </a:ext>
            </a:extLst>
          </p:cNvPr>
          <p:cNvSpPr>
            <a:spLocks noGrp="1"/>
          </p:cNvSpPr>
          <p:nvPr>
            <p:ph type="dt" sz="half" idx="10"/>
          </p:nvPr>
        </p:nvSpPr>
        <p:spPr/>
        <p:txBody>
          <a:bodyPr/>
          <a:lstStyle/>
          <a:p>
            <a:fld id="{59832136-7C98-45C1-A236-CF94B59D71BC}" type="datetime1">
              <a:rPr lang="en-US" smtClean="0"/>
              <a:t>9/1/2023</a:t>
            </a:fld>
            <a:endParaRPr lang="en-US"/>
          </a:p>
        </p:txBody>
      </p:sp>
      <p:sp>
        <p:nvSpPr>
          <p:cNvPr id="8" name="Footer Placeholder 7">
            <a:extLst>
              <a:ext uri="{FF2B5EF4-FFF2-40B4-BE49-F238E27FC236}">
                <a16:creationId xmlns:a16="http://schemas.microsoft.com/office/drawing/2014/main" id="{AB0D4FD3-38E0-4E62-9E62-DFA1D2DD8A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AB57F4-2A4E-4BCC-B510-B6C7A93AE414}"/>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341962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8FC1-C5D5-427A-95E3-767AD932E7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939AE8-D8B1-4202-9EC8-B2796648DDE9}"/>
              </a:ext>
            </a:extLst>
          </p:cNvPr>
          <p:cNvSpPr>
            <a:spLocks noGrp="1"/>
          </p:cNvSpPr>
          <p:nvPr>
            <p:ph type="dt" sz="half" idx="10"/>
          </p:nvPr>
        </p:nvSpPr>
        <p:spPr/>
        <p:txBody>
          <a:bodyPr/>
          <a:lstStyle/>
          <a:p>
            <a:fld id="{BB582407-8528-4597-AF68-6AF1B435174B}" type="datetime1">
              <a:rPr lang="en-US" smtClean="0"/>
              <a:t>9/1/2023</a:t>
            </a:fld>
            <a:endParaRPr lang="en-US"/>
          </a:p>
        </p:txBody>
      </p:sp>
      <p:sp>
        <p:nvSpPr>
          <p:cNvPr id="4" name="Footer Placeholder 3">
            <a:extLst>
              <a:ext uri="{FF2B5EF4-FFF2-40B4-BE49-F238E27FC236}">
                <a16:creationId xmlns:a16="http://schemas.microsoft.com/office/drawing/2014/main" id="{26D58C6A-2D0B-4350-9054-DD8D2DD801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0553DC-EE29-4041-9CC5-53AFFCFA1270}"/>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212716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385DB-CD93-4B14-B354-E29379FCAFFE}"/>
              </a:ext>
            </a:extLst>
          </p:cNvPr>
          <p:cNvSpPr>
            <a:spLocks noGrp="1"/>
          </p:cNvSpPr>
          <p:nvPr>
            <p:ph type="dt" sz="half" idx="10"/>
          </p:nvPr>
        </p:nvSpPr>
        <p:spPr/>
        <p:txBody>
          <a:bodyPr/>
          <a:lstStyle/>
          <a:p>
            <a:fld id="{87BEF781-BA6A-412A-893B-7BACA700A48D}" type="datetime1">
              <a:rPr lang="en-US" smtClean="0"/>
              <a:t>9/1/2023</a:t>
            </a:fld>
            <a:endParaRPr lang="en-US"/>
          </a:p>
        </p:txBody>
      </p:sp>
      <p:sp>
        <p:nvSpPr>
          <p:cNvPr id="3" name="Footer Placeholder 2">
            <a:extLst>
              <a:ext uri="{FF2B5EF4-FFF2-40B4-BE49-F238E27FC236}">
                <a16:creationId xmlns:a16="http://schemas.microsoft.com/office/drawing/2014/main" id="{E2974FB5-3AB1-47DC-A410-25C1D55F70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11F3AD-20D2-441D-9C0F-A095D1C2E190}"/>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317218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7BC06-F0A4-4843-96F7-CD7D844FB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0CC69E-ABFA-419C-88C3-61ECDA553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125E30-E1E6-436E-8250-418D0D096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241EB-DA13-45C4-B31E-4E706A2C98F6}"/>
              </a:ext>
            </a:extLst>
          </p:cNvPr>
          <p:cNvSpPr>
            <a:spLocks noGrp="1"/>
          </p:cNvSpPr>
          <p:nvPr>
            <p:ph type="dt" sz="half" idx="10"/>
          </p:nvPr>
        </p:nvSpPr>
        <p:spPr/>
        <p:txBody>
          <a:bodyPr/>
          <a:lstStyle/>
          <a:p>
            <a:fld id="{70480FFA-3F11-4C7F-B503-8669D58578F4}" type="datetime1">
              <a:rPr lang="en-US" smtClean="0"/>
              <a:t>9/1/2023</a:t>
            </a:fld>
            <a:endParaRPr lang="en-US"/>
          </a:p>
        </p:txBody>
      </p:sp>
      <p:sp>
        <p:nvSpPr>
          <p:cNvPr id="6" name="Footer Placeholder 5">
            <a:extLst>
              <a:ext uri="{FF2B5EF4-FFF2-40B4-BE49-F238E27FC236}">
                <a16:creationId xmlns:a16="http://schemas.microsoft.com/office/drawing/2014/main" id="{A61733B3-B4CF-4F15-92F0-6BDABB814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2B62DD-0CFF-4916-9E0C-D8CA952DFA24}"/>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26990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D247-7378-47C7-9298-6FA7A85671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FD1AB8-982E-41F2-A2AE-29B04ADD6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C32D25-3AA7-4833-8170-7E236BC4F0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DAA08-9317-41F1-BA3C-DB8A7C574D79}"/>
              </a:ext>
            </a:extLst>
          </p:cNvPr>
          <p:cNvSpPr>
            <a:spLocks noGrp="1"/>
          </p:cNvSpPr>
          <p:nvPr>
            <p:ph type="dt" sz="half" idx="10"/>
          </p:nvPr>
        </p:nvSpPr>
        <p:spPr/>
        <p:txBody>
          <a:bodyPr/>
          <a:lstStyle/>
          <a:p>
            <a:fld id="{CE1CF74E-D7E2-4D2D-8F90-6564522FC169}" type="datetime1">
              <a:rPr lang="en-US" smtClean="0"/>
              <a:t>9/1/2023</a:t>
            </a:fld>
            <a:endParaRPr lang="en-US"/>
          </a:p>
        </p:txBody>
      </p:sp>
      <p:sp>
        <p:nvSpPr>
          <p:cNvPr id="6" name="Footer Placeholder 5">
            <a:extLst>
              <a:ext uri="{FF2B5EF4-FFF2-40B4-BE49-F238E27FC236}">
                <a16:creationId xmlns:a16="http://schemas.microsoft.com/office/drawing/2014/main" id="{9D63615A-FC5C-43CF-9AE8-ADEC60365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5487A-DBD0-4A43-B960-C9C8315044BF}"/>
              </a:ext>
            </a:extLst>
          </p:cNvPr>
          <p:cNvSpPr>
            <a:spLocks noGrp="1"/>
          </p:cNvSpPr>
          <p:nvPr>
            <p:ph type="sldNum" sz="quarter" idx="12"/>
          </p:nvPr>
        </p:nvSpPr>
        <p:spPr/>
        <p:txBody>
          <a:bodyPr/>
          <a:lstStyle/>
          <a:p>
            <a:fld id="{3D0898A3-B1BC-48AD-B2FD-CFD762237254}" type="slidenum">
              <a:rPr lang="en-US" smtClean="0"/>
              <a:t>‹#›</a:t>
            </a:fld>
            <a:endParaRPr lang="en-US"/>
          </a:p>
        </p:txBody>
      </p:sp>
    </p:spTree>
    <p:extLst>
      <p:ext uri="{BB962C8B-B14F-4D97-AF65-F5344CB8AC3E}">
        <p14:creationId xmlns:p14="http://schemas.microsoft.com/office/powerpoint/2010/main" val="301416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616ACE-A7C4-492D-BD1E-FD7852A28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BE3B7D-E918-4F89-ABB0-D4C08A408D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16D46D-51BD-406F-A808-47894CA0EE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CA60B-ED4C-4605-8B2B-FEFD52A6FD40}" type="datetime1">
              <a:rPr lang="en-US" smtClean="0"/>
              <a:t>9/1/2023</a:t>
            </a:fld>
            <a:endParaRPr lang="en-US"/>
          </a:p>
        </p:txBody>
      </p:sp>
      <p:sp>
        <p:nvSpPr>
          <p:cNvPr id="5" name="Footer Placeholder 4">
            <a:extLst>
              <a:ext uri="{FF2B5EF4-FFF2-40B4-BE49-F238E27FC236}">
                <a16:creationId xmlns:a16="http://schemas.microsoft.com/office/drawing/2014/main" id="{276A07A8-435C-4529-B34A-2E63DC4EA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BD52BB-55F8-4B24-AA78-3DB256BF0F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0898A3-B1BC-48AD-B2FD-CFD762237254}" type="slidenum">
              <a:rPr lang="en-US" smtClean="0"/>
              <a:t>‹#›</a:t>
            </a:fld>
            <a:endParaRPr lang="en-US"/>
          </a:p>
        </p:txBody>
      </p:sp>
    </p:spTree>
    <p:extLst>
      <p:ext uri="{BB962C8B-B14F-4D97-AF65-F5344CB8AC3E}">
        <p14:creationId xmlns:p14="http://schemas.microsoft.com/office/powerpoint/2010/main" val="2015808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6B7A-0D6C-4A54-A4B4-9264EE337D8C}"/>
              </a:ext>
            </a:extLst>
          </p:cNvPr>
          <p:cNvSpPr>
            <a:spLocks noGrp="1"/>
          </p:cNvSpPr>
          <p:nvPr>
            <p:ph type="ctrTitle"/>
          </p:nvPr>
        </p:nvSpPr>
        <p:spPr>
          <a:xfrm>
            <a:off x="6746628" y="1783959"/>
            <a:ext cx="4645250" cy="2889114"/>
          </a:xfrm>
        </p:spPr>
        <p:txBody>
          <a:bodyPr anchor="b">
            <a:normAutofit/>
          </a:bodyPr>
          <a:lstStyle/>
          <a:p>
            <a:pPr algn="l"/>
            <a:endParaRPr lang="en-US" dirty="0"/>
          </a:p>
          <a:p>
            <a:r>
              <a:rPr lang="en-US" dirty="0"/>
              <a:t>FY 23/24 Draft Budget</a:t>
            </a:r>
          </a:p>
        </p:txBody>
      </p:sp>
      <p:sp>
        <p:nvSpPr>
          <p:cNvPr id="3" name="Subtitle 2">
            <a:extLst>
              <a:ext uri="{FF2B5EF4-FFF2-40B4-BE49-F238E27FC236}">
                <a16:creationId xmlns:a16="http://schemas.microsoft.com/office/drawing/2014/main" id="{F2E92979-2FCE-4A5D-B2D0-5DDFBC2A9A00}"/>
              </a:ext>
            </a:extLst>
          </p:cNvPr>
          <p:cNvSpPr>
            <a:spLocks noGrp="1"/>
          </p:cNvSpPr>
          <p:nvPr>
            <p:ph type="subTitle" idx="1"/>
          </p:nvPr>
        </p:nvSpPr>
        <p:spPr>
          <a:xfrm>
            <a:off x="6746627" y="4750893"/>
            <a:ext cx="4645250" cy="1147863"/>
          </a:xfrm>
        </p:spPr>
        <p:txBody>
          <a:bodyPr anchor="t">
            <a:normAutofit/>
          </a:bodyPr>
          <a:lstStyle/>
          <a:p>
            <a:pPr algn="l"/>
            <a:endParaRPr lang="en-US" sz="2000" dirty="0"/>
          </a:p>
        </p:txBody>
      </p:sp>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1AEFD71-7665-42A9-BA64-2C3CEEF85C13}"/>
              </a:ext>
            </a:extLst>
          </p:cNvPr>
          <p:cNvPicPr>
            <a:picLocks noChangeAspect="1"/>
          </p:cNvPicPr>
          <p:nvPr/>
        </p:nvPicPr>
        <p:blipFill rotWithShape="1">
          <a:blip r:embed="rId2">
            <a:extLst>
              <a:ext uri="{28A0092B-C50C-407E-A947-70E740481C1C}">
                <a14:useLocalDpi xmlns:a14="http://schemas.microsoft.com/office/drawing/2010/main" val="0"/>
              </a:ext>
            </a:extLst>
          </a:blip>
          <a:srcRect l="8030" r="412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Slide Number Placeholder 5">
            <a:extLst>
              <a:ext uri="{FF2B5EF4-FFF2-40B4-BE49-F238E27FC236}">
                <a16:creationId xmlns:a16="http://schemas.microsoft.com/office/drawing/2014/main" id="{20BC76E7-1C5D-4275-865A-119D62B42E59}"/>
              </a:ext>
            </a:extLst>
          </p:cNvPr>
          <p:cNvSpPr>
            <a:spLocks noGrp="1"/>
          </p:cNvSpPr>
          <p:nvPr>
            <p:ph type="sldNum" sz="quarter" idx="12"/>
          </p:nvPr>
        </p:nvSpPr>
        <p:spPr/>
        <p:txBody>
          <a:bodyPr/>
          <a:lstStyle/>
          <a:p>
            <a:fld id="{3D0898A3-B1BC-48AD-B2FD-CFD762237254}" type="slidenum">
              <a:rPr lang="en-US" smtClean="0"/>
              <a:t>1</a:t>
            </a:fld>
            <a:endParaRPr lang="en-US"/>
          </a:p>
        </p:txBody>
      </p:sp>
    </p:spTree>
    <p:extLst>
      <p:ext uri="{BB962C8B-B14F-4D97-AF65-F5344CB8AC3E}">
        <p14:creationId xmlns:p14="http://schemas.microsoft.com/office/powerpoint/2010/main" val="396129390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5A0E1-4584-D0A4-8022-4463B5D86C4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Utility Tax Duke</a:t>
            </a:r>
          </a:p>
        </p:txBody>
      </p:sp>
      <p:sp>
        <p:nvSpPr>
          <p:cNvPr id="4" name="Slide Number Placeholder 3">
            <a:extLst>
              <a:ext uri="{FF2B5EF4-FFF2-40B4-BE49-F238E27FC236}">
                <a16:creationId xmlns:a16="http://schemas.microsoft.com/office/drawing/2014/main" id="{6EEBB6FE-9E02-CC30-EC63-0A4F58B4B4D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10</a:t>
            </a:fld>
            <a:endParaRPr lang="en-US"/>
          </a:p>
        </p:txBody>
      </p:sp>
      <p:pic>
        <p:nvPicPr>
          <p:cNvPr id="6" name="Picture 5">
            <a:extLst>
              <a:ext uri="{FF2B5EF4-FFF2-40B4-BE49-F238E27FC236}">
                <a16:creationId xmlns:a16="http://schemas.microsoft.com/office/drawing/2014/main" id="{092943E0-C064-0315-8744-7165281EFCEB}"/>
              </a:ext>
            </a:extLst>
          </p:cNvPr>
          <p:cNvPicPr>
            <a:picLocks noChangeAspect="1"/>
          </p:cNvPicPr>
          <p:nvPr/>
        </p:nvPicPr>
        <p:blipFill>
          <a:blip r:embed="rId2"/>
          <a:stretch>
            <a:fillRect/>
          </a:stretch>
        </p:blipFill>
        <p:spPr>
          <a:xfrm>
            <a:off x="0" y="85935"/>
            <a:ext cx="2250202" cy="1302368"/>
          </a:xfrm>
          <a:prstGeom prst="rect">
            <a:avLst/>
          </a:prstGeom>
        </p:spPr>
      </p:pic>
      <p:pic>
        <p:nvPicPr>
          <p:cNvPr id="8" name="Content Placeholder 7">
            <a:extLst>
              <a:ext uri="{FF2B5EF4-FFF2-40B4-BE49-F238E27FC236}">
                <a16:creationId xmlns:a16="http://schemas.microsoft.com/office/drawing/2014/main" id="{6E917FCE-5112-3E1F-D64A-D06BFB0AD221}"/>
              </a:ext>
            </a:extLst>
          </p:cNvPr>
          <p:cNvPicPr>
            <a:picLocks noGrp="1" noChangeAspect="1"/>
          </p:cNvPicPr>
          <p:nvPr>
            <p:ph idx="1"/>
          </p:nvPr>
        </p:nvPicPr>
        <p:blipFill>
          <a:blip r:embed="rId3"/>
          <a:stretch>
            <a:fillRect/>
          </a:stretch>
        </p:blipFill>
        <p:spPr>
          <a:xfrm>
            <a:off x="2315361" y="1945835"/>
            <a:ext cx="8330268" cy="4178831"/>
          </a:xfrm>
          <a:prstGeom prst="rect">
            <a:avLst/>
          </a:prstGeom>
        </p:spPr>
      </p:pic>
    </p:spTree>
    <p:extLst>
      <p:ext uri="{BB962C8B-B14F-4D97-AF65-F5344CB8AC3E}">
        <p14:creationId xmlns:p14="http://schemas.microsoft.com/office/powerpoint/2010/main" val="419414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C3075-BF67-7F39-2122-A5B8DB93E2F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Utility Tax Water</a:t>
            </a:r>
          </a:p>
        </p:txBody>
      </p:sp>
      <p:sp>
        <p:nvSpPr>
          <p:cNvPr id="4" name="Slide Number Placeholder 3">
            <a:extLst>
              <a:ext uri="{FF2B5EF4-FFF2-40B4-BE49-F238E27FC236}">
                <a16:creationId xmlns:a16="http://schemas.microsoft.com/office/drawing/2014/main" id="{3DE91A7E-5B07-6FD1-BA8E-A6953487EAF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11</a:t>
            </a:fld>
            <a:endParaRPr lang="en-US"/>
          </a:p>
        </p:txBody>
      </p:sp>
      <p:pic>
        <p:nvPicPr>
          <p:cNvPr id="6" name="Picture 5">
            <a:extLst>
              <a:ext uri="{FF2B5EF4-FFF2-40B4-BE49-F238E27FC236}">
                <a16:creationId xmlns:a16="http://schemas.microsoft.com/office/drawing/2014/main" id="{735EC470-A7B6-24A5-CC6A-BC29F88A073C}"/>
              </a:ext>
            </a:extLst>
          </p:cNvPr>
          <p:cNvPicPr>
            <a:picLocks noChangeAspect="1"/>
          </p:cNvPicPr>
          <p:nvPr/>
        </p:nvPicPr>
        <p:blipFill>
          <a:blip r:embed="rId2"/>
          <a:stretch>
            <a:fillRect/>
          </a:stretch>
        </p:blipFill>
        <p:spPr>
          <a:xfrm>
            <a:off x="0" y="0"/>
            <a:ext cx="2486391" cy="1477064"/>
          </a:xfrm>
          <a:prstGeom prst="rect">
            <a:avLst/>
          </a:prstGeom>
        </p:spPr>
      </p:pic>
      <p:pic>
        <p:nvPicPr>
          <p:cNvPr id="8" name="Content Placeholder 7">
            <a:extLst>
              <a:ext uri="{FF2B5EF4-FFF2-40B4-BE49-F238E27FC236}">
                <a16:creationId xmlns:a16="http://schemas.microsoft.com/office/drawing/2014/main" id="{27CC3A71-8FFB-D3A5-3F0E-E8DB52D75C6C}"/>
              </a:ext>
            </a:extLst>
          </p:cNvPr>
          <p:cNvPicPr>
            <a:picLocks noGrp="1" noChangeAspect="1"/>
          </p:cNvPicPr>
          <p:nvPr>
            <p:ph idx="1"/>
          </p:nvPr>
        </p:nvPicPr>
        <p:blipFill>
          <a:blip r:embed="rId3"/>
          <a:stretch>
            <a:fillRect/>
          </a:stretch>
        </p:blipFill>
        <p:spPr>
          <a:xfrm>
            <a:off x="2827089" y="1623377"/>
            <a:ext cx="7558481" cy="3770744"/>
          </a:xfrm>
          <a:prstGeom prst="rect">
            <a:avLst/>
          </a:prstGeom>
        </p:spPr>
      </p:pic>
    </p:spTree>
    <p:extLst>
      <p:ext uri="{BB962C8B-B14F-4D97-AF65-F5344CB8AC3E}">
        <p14:creationId xmlns:p14="http://schemas.microsoft.com/office/powerpoint/2010/main" val="3523916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4C3075-BF67-7F39-2122-A5B8DB93E2F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Utility Tax Lake Apopka Gas</a:t>
            </a:r>
          </a:p>
        </p:txBody>
      </p:sp>
      <p:sp>
        <p:nvSpPr>
          <p:cNvPr id="4" name="Slide Number Placeholder 3">
            <a:extLst>
              <a:ext uri="{FF2B5EF4-FFF2-40B4-BE49-F238E27FC236}">
                <a16:creationId xmlns:a16="http://schemas.microsoft.com/office/drawing/2014/main" id="{3DE91A7E-5B07-6FD1-BA8E-A6953487EAF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12</a:t>
            </a:fld>
            <a:endParaRPr lang="en-US"/>
          </a:p>
        </p:txBody>
      </p:sp>
      <p:pic>
        <p:nvPicPr>
          <p:cNvPr id="9" name="Picture 8">
            <a:extLst>
              <a:ext uri="{FF2B5EF4-FFF2-40B4-BE49-F238E27FC236}">
                <a16:creationId xmlns:a16="http://schemas.microsoft.com/office/drawing/2014/main" id="{12D2BE53-689E-DFE5-A53E-CD51CF32CFFE}"/>
              </a:ext>
            </a:extLst>
          </p:cNvPr>
          <p:cNvPicPr>
            <a:picLocks noChangeAspect="1"/>
          </p:cNvPicPr>
          <p:nvPr/>
        </p:nvPicPr>
        <p:blipFill>
          <a:blip r:embed="rId2"/>
          <a:stretch>
            <a:fillRect/>
          </a:stretch>
        </p:blipFill>
        <p:spPr>
          <a:xfrm>
            <a:off x="0" y="351693"/>
            <a:ext cx="2571750" cy="1714500"/>
          </a:xfrm>
          <a:prstGeom prst="rect">
            <a:avLst/>
          </a:prstGeom>
        </p:spPr>
      </p:pic>
      <p:pic>
        <p:nvPicPr>
          <p:cNvPr id="6" name="Content Placeholder 5">
            <a:extLst>
              <a:ext uri="{FF2B5EF4-FFF2-40B4-BE49-F238E27FC236}">
                <a16:creationId xmlns:a16="http://schemas.microsoft.com/office/drawing/2014/main" id="{FC44B7CF-B226-E803-9D2A-F6255A67F825}"/>
              </a:ext>
            </a:extLst>
          </p:cNvPr>
          <p:cNvPicPr>
            <a:picLocks noGrp="1" noChangeAspect="1"/>
          </p:cNvPicPr>
          <p:nvPr>
            <p:ph idx="1"/>
          </p:nvPr>
        </p:nvPicPr>
        <p:blipFill>
          <a:blip r:embed="rId3"/>
          <a:stretch>
            <a:fillRect/>
          </a:stretch>
        </p:blipFill>
        <p:spPr>
          <a:xfrm>
            <a:off x="2852257" y="1824422"/>
            <a:ext cx="6853806" cy="4390111"/>
          </a:xfrm>
          <a:prstGeom prst="rect">
            <a:avLst/>
          </a:prstGeom>
        </p:spPr>
      </p:pic>
    </p:spTree>
    <p:extLst>
      <p:ext uri="{BB962C8B-B14F-4D97-AF65-F5344CB8AC3E}">
        <p14:creationId xmlns:p14="http://schemas.microsoft.com/office/powerpoint/2010/main" val="138800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10CAD-5A7A-F503-AB89-4818A5589F0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Communications Service Tax</a:t>
            </a:r>
          </a:p>
        </p:txBody>
      </p:sp>
      <p:sp>
        <p:nvSpPr>
          <p:cNvPr id="4" name="Slide Number Placeholder 3">
            <a:extLst>
              <a:ext uri="{FF2B5EF4-FFF2-40B4-BE49-F238E27FC236}">
                <a16:creationId xmlns:a16="http://schemas.microsoft.com/office/drawing/2014/main" id="{3CF12ABD-CAF2-C447-05F7-97904BC203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13</a:t>
            </a:fld>
            <a:endParaRPr lang="en-US"/>
          </a:p>
        </p:txBody>
      </p:sp>
      <p:pic>
        <p:nvPicPr>
          <p:cNvPr id="6" name="Picture 5">
            <a:extLst>
              <a:ext uri="{FF2B5EF4-FFF2-40B4-BE49-F238E27FC236}">
                <a16:creationId xmlns:a16="http://schemas.microsoft.com/office/drawing/2014/main" id="{683B8064-3E19-0041-42CE-81D7E1F4ADDB}"/>
              </a:ext>
            </a:extLst>
          </p:cNvPr>
          <p:cNvPicPr>
            <a:picLocks noChangeAspect="1"/>
          </p:cNvPicPr>
          <p:nvPr/>
        </p:nvPicPr>
        <p:blipFill>
          <a:blip r:embed="rId2"/>
          <a:stretch>
            <a:fillRect/>
          </a:stretch>
        </p:blipFill>
        <p:spPr>
          <a:xfrm>
            <a:off x="0" y="442811"/>
            <a:ext cx="1146147" cy="1146147"/>
          </a:xfrm>
          <a:prstGeom prst="rect">
            <a:avLst/>
          </a:prstGeom>
        </p:spPr>
      </p:pic>
      <p:pic>
        <p:nvPicPr>
          <p:cNvPr id="8" name="Content Placeholder 7">
            <a:extLst>
              <a:ext uri="{FF2B5EF4-FFF2-40B4-BE49-F238E27FC236}">
                <a16:creationId xmlns:a16="http://schemas.microsoft.com/office/drawing/2014/main" id="{B29C367E-6E07-61CF-07C6-D0056CED405B}"/>
              </a:ext>
            </a:extLst>
          </p:cNvPr>
          <p:cNvPicPr>
            <a:picLocks noGrp="1" noChangeAspect="1"/>
          </p:cNvPicPr>
          <p:nvPr>
            <p:ph idx="1"/>
          </p:nvPr>
        </p:nvPicPr>
        <p:blipFill>
          <a:blip r:embed="rId3"/>
          <a:stretch>
            <a:fillRect/>
          </a:stretch>
        </p:blipFill>
        <p:spPr>
          <a:xfrm>
            <a:off x="2680562" y="1939470"/>
            <a:ext cx="6962863" cy="3842158"/>
          </a:xfrm>
          <a:prstGeom prst="rect">
            <a:avLst/>
          </a:prstGeom>
        </p:spPr>
      </p:pic>
    </p:spTree>
    <p:extLst>
      <p:ext uri="{BB962C8B-B14F-4D97-AF65-F5344CB8AC3E}">
        <p14:creationId xmlns:p14="http://schemas.microsoft.com/office/powerpoint/2010/main" val="68552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010CAD-5A7A-F503-AB89-4818A5589F0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Building Permits</a:t>
            </a:r>
          </a:p>
        </p:txBody>
      </p:sp>
      <p:sp>
        <p:nvSpPr>
          <p:cNvPr id="4" name="Slide Number Placeholder 3">
            <a:extLst>
              <a:ext uri="{FF2B5EF4-FFF2-40B4-BE49-F238E27FC236}">
                <a16:creationId xmlns:a16="http://schemas.microsoft.com/office/drawing/2014/main" id="{3CF12ABD-CAF2-C447-05F7-97904BC2037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14</a:t>
            </a:fld>
            <a:endParaRPr lang="en-US"/>
          </a:p>
        </p:txBody>
      </p:sp>
      <p:pic>
        <p:nvPicPr>
          <p:cNvPr id="11" name="Picture 10">
            <a:extLst>
              <a:ext uri="{FF2B5EF4-FFF2-40B4-BE49-F238E27FC236}">
                <a16:creationId xmlns:a16="http://schemas.microsoft.com/office/drawing/2014/main" id="{FDBE608F-D1ED-D25F-EC63-D0B75321DD05}"/>
              </a:ext>
            </a:extLst>
          </p:cNvPr>
          <p:cNvPicPr>
            <a:picLocks noChangeAspect="1"/>
          </p:cNvPicPr>
          <p:nvPr/>
        </p:nvPicPr>
        <p:blipFill>
          <a:blip r:embed="rId2"/>
          <a:stretch>
            <a:fillRect/>
          </a:stretch>
        </p:blipFill>
        <p:spPr>
          <a:xfrm>
            <a:off x="131989" y="643467"/>
            <a:ext cx="3405077" cy="694112"/>
          </a:xfrm>
          <a:prstGeom prst="rect">
            <a:avLst/>
          </a:prstGeom>
        </p:spPr>
      </p:pic>
      <p:pic>
        <p:nvPicPr>
          <p:cNvPr id="6" name="Content Placeholder 5">
            <a:extLst>
              <a:ext uri="{FF2B5EF4-FFF2-40B4-BE49-F238E27FC236}">
                <a16:creationId xmlns:a16="http://schemas.microsoft.com/office/drawing/2014/main" id="{9481CE5E-5650-8C9A-E72E-968821FC87FD}"/>
              </a:ext>
            </a:extLst>
          </p:cNvPr>
          <p:cNvPicPr>
            <a:picLocks noGrp="1" noChangeAspect="1"/>
          </p:cNvPicPr>
          <p:nvPr>
            <p:ph idx="1"/>
          </p:nvPr>
        </p:nvPicPr>
        <p:blipFill>
          <a:blip r:embed="rId3"/>
          <a:stretch>
            <a:fillRect/>
          </a:stretch>
        </p:blipFill>
        <p:spPr>
          <a:xfrm>
            <a:off x="2709644" y="1853967"/>
            <a:ext cx="6350466" cy="3875713"/>
          </a:xfrm>
          <a:prstGeom prst="rect">
            <a:avLst/>
          </a:prstGeom>
        </p:spPr>
      </p:pic>
    </p:spTree>
    <p:extLst>
      <p:ext uri="{BB962C8B-B14F-4D97-AF65-F5344CB8AC3E}">
        <p14:creationId xmlns:p14="http://schemas.microsoft.com/office/powerpoint/2010/main" val="3327868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652A62-55AF-B9AC-3D73-0F441D91180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Franchise Fee DUKE</a:t>
            </a:r>
          </a:p>
        </p:txBody>
      </p:sp>
      <p:sp>
        <p:nvSpPr>
          <p:cNvPr id="4" name="Slide Number Placeholder 3">
            <a:extLst>
              <a:ext uri="{FF2B5EF4-FFF2-40B4-BE49-F238E27FC236}">
                <a16:creationId xmlns:a16="http://schemas.microsoft.com/office/drawing/2014/main" id="{FE4B8D0A-CDEC-2034-1F5C-7E80CC9CAF6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15</a:t>
            </a:fld>
            <a:endParaRPr lang="en-US"/>
          </a:p>
        </p:txBody>
      </p:sp>
      <p:pic>
        <p:nvPicPr>
          <p:cNvPr id="6" name="Picture 5">
            <a:extLst>
              <a:ext uri="{FF2B5EF4-FFF2-40B4-BE49-F238E27FC236}">
                <a16:creationId xmlns:a16="http://schemas.microsoft.com/office/drawing/2014/main" id="{CB4505BF-5B63-16D8-0063-BE34284E435E}"/>
              </a:ext>
            </a:extLst>
          </p:cNvPr>
          <p:cNvPicPr>
            <a:picLocks noChangeAspect="1"/>
          </p:cNvPicPr>
          <p:nvPr/>
        </p:nvPicPr>
        <p:blipFill>
          <a:blip r:embed="rId2"/>
          <a:stretch>
            <a:fillRect/>
          </a:stretch>
        </p:blipFill>
        <p:spPr>
          <a:xfrm>
            <a:off x="0" y="227108"/>
            <a:ext cx="2249619" cy="1304657"/>
          </a:xfrm>
          <a:prstGeom prst="rect">
            <a:avLst/>
          </a:prstGeom>
        </p:spPr>
      </p:pic>
      <p:pic>
        <p:nvPicPr>
          <p:cNvPr id="8" name="Content Placeholder 7">
            <a:extLst>
              <a:ext uri="{FF2B5EF4-FFF2-40B4-BE49-F238E27FC236}">
                <a16:creationId xmlns:a16="http://schemas.microsoft.com/office/drawing/2014/main" id="{D72F391E-DC90-A024-96A7-0A74303281F2}"/>
              </a:ext>
            </a:extLst>
          </p:cNvPr>
          <p:cNvPicPr>
            <a:picLocks noGrp="1" noChangeAspect="1"/>
          </p:cNvPicPr>
          <p:nvPr>
            <p:ph idx="1"/>
          </p:nvPr>
        </p:nvPicPr>
        <p:blipFill>
          <a:blip r:embed="rId3"/>
          <a:stretch>
            <a:fillRect/>
          </a:stretch>
        </p:blipFill>
        <p:spPr>
          <a:xfrm>
            <a:off x="2499918" y="1996579"/>
            <a:ext cx="6409189" cy="3582099"/>
          </a:xfrm>
          <a:prstGeom prst="rect">
            <a:avLst/>
          </a:prstGeom>
        </p:spPr>
      </p:pic>
    </p:spTree>
    <p:extLst>
      <p:ext uri="{BB962C8B-B14F-4D97-AF65-F5344CB8AC3E}">
        <p14:creationId xmlns:p14="http://schemas.microsoft.com/office/powerpoint/2010/main" val="305715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E75A6-1C62-A15F-EF43-16029B145FF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½ Cent Sales Tax</a:t>
            </a:r>
          </a:p>
        </p:txBody>
      </p:sp>
      <p:sp>
        <p:nvSpPr>
          <p:cNvPr id="4" name="Slide Number Placeholder 3">
            <a:extLst>
              <a:ext uri="{FF2B5EF4-FFF2-40B4-BE49-F238E27FC236}">
                <a16:creationId xmlns:a16="http://schemas.microsoft.com/office/drawing/2014/main" id="{D59D5F79-CC70-1F6B-6AFB-858089E3FDC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16</a:t>
            </a:fld>
            <a:endParaRPr lang="en-US"/>
          </a:p>
        </p:txBody>
      </p:sp>
      <p:pic>
        <p:nvPicPr>
          <p:cNvPr id="6" name="Picture 5">
            <a:extLst>
              <a:ext uri="{FF2B5EF4-FFF2-40B4-BE49-F238E27FC236}">
                <a16:creationId xmlns:a16="http://schemas.microsoft.com/office/drawing/2014/main" id="{FF3E6C58-37E5-7F09-FCA2-8FB36678E46B}"/>
              </a:ext>
            </a:extLst>
          </p:cNvPr>
          <p:cNvPicPr>
            <a:picLocks noChangeAspect="1"/>
          </p:cNvPicPr>
          <p:nvPr/>
        </p:nvPicPr>
        <p:blipFill>
          <a:blip r:embed="rId2"/>
          <a:stretch>
            <a:fillRect/>
          </a:stretch>
        </p:blipFill>
        <p:spPr>
          <a:xfrm>
            <a:off x="0" y="442811"/>
            <a:ext cx="1146147" cy="1146147"/>
          </a:xfrm>
          <a:prstGeom prst="rect">
            <a:avLst/>
          </a:prstGeom>
        </p:spPr>
      </p:pic>
      <p:pic>
        <p:nvPicPr>
          <p:cNvPr id="8" name="Content Placeholder 7">
            <a:extLst>
              <a:ext uri="{FF2B5EF4-FFF2-40B4-BE49-F238E27FC236}">
                <a16:creationId xmlns:a16="http://schemas.microsoft.com/office/drawing/2014/main" id="{A1430B16-46E1-A8DF-41F1-2D6548E72021}"/>
              </a:ext>
            </a:extLst>
          </p:cNvPr>
          <p:cNvPicPr>
            <a:picLocks noGrp="1" noChangeAspect="1"/>
          </p:cNvPicPr>
          <p:nvPr>
            <p:ph idx="1"/>
          </p:nvPr>
        </p:nvPicPr>
        <p:blipFill>
          <a:blip r:embed="rId3"/>
          <a:stretch>
            <a:fillRect/>
          </a:stretch>
        </p:blipFill>
        <p:spPr>
          <a:xfrm>
            <a:off x="3036816" y="2239861"/>
            <a:ext cx="6073628" cy="3473042"/>
          </a:xfrm>
          <a:prstGeom prst="rect">
            <a:avLst/>
          </a:prstGeom>
        </p:spPr>
      </p:pic>
    </p:spTree>
    <p:extLst>
      <p:ext uri="{BB962C8B-B14F-4D97-AF65-F5344CB8AC3E}">
        <p14:creationId xmlns:p14="http://schemas.microsoft.com/office/powerpoint/2010/main" val="225840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FY 23/24 Estimated Revenues</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17</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8" name="Picture 7">
            <a:extLst>
              <a:ext uri="{FF2B5EF4-FFF2-40B4-BE49-F238E27FC236}">
                <a16:creationId xmlns:a16="http://schemas.microsoft.com/office/drawing/2014/main" id="{DB3E853B-5376-4CB9-8D7B-AD3606EE2CD5}"/>
              </a:ext>
            </a:extLst>
          </p:cNvPr>
          <p:cNvPicPr>
            <a:picLocks noChangeAspect="1"/>
          </p:cNvPicPr>
          <p:nvPr/>
        </p:nvPicPr>
        <p:blipFill>
          <a:blip r:embed="rId3"/>
          <a:stretch>
            <a:fillRect/>
          </a:stretch>
        </p:blipFill>
        <p:spPr>
          <a:xfrm>
            <a:off x="10393191" y="635999"/>
            <a:ext cx="700411"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742393398"/>
              </p:ext>
            </p:extLst>
          </p:nvPr>
        </p:nvGraphicFramePr>
        <p:xfrm>
          <a:off x="1568810" y="1675227"/>
          <a:ext cx="9395601" cy="4394210"/>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Account</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Ad Valorem</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2,847,321.00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3,115,509.00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3,391,806.00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276,297.00 </a:t>
                      </a:r>
                    </a:p>
                  </a:txBody>
                  <a:tcPr marL="9525" marR="9525" marT="9525" marB="0"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Local Option Gas Tax</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91,386.00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97,170.00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96,000.00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(1,170.00)</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Utility Tax Duke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372,000.00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375,000.00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415,000.00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40,000.00 </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Utility Tax Water</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33,000.00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Utility Tax Lk. Apopka Gas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28,000.00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37,000.00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Communication Serv. Tax</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330,000.00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380,000.00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415,000.00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Local Business Tax</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9,500.00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9,500.00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Building Permits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275,000.00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275,000.00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Zoning/Plans Review</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Franchise Duke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305,000.00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310,000.00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Franchise Lk. Apopka Gas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14,750.00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16,250.00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21,000.00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4,750.00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Code Enforcement Actions/Assessments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9,170.42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2,720.55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2,279.45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160012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FY 23/24 Estimated Revenues</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18</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8" name="Picture 7">
            <a:extLst>
              <a:ext uri="{FF2B5EF4-FFF2-40B4-BE49-F238E27FC236}">
                <a16:creationId xmlns:a16="http://schemas.microsoft.com/office/drawing/2014/main" id="{DB3E853B-5376-4CB9-8D7B-AD3606EE2CD5}"/>
              </a:ext>
            </a:extLst>
          </p:cNvPr>
          <p:cNvPicPr>
            <a:picLocks noChangeAspect="1"/>
          </p:cNvPicPr>
          <p:nvPr/>
        </p:nvPicPr>
        <p:blipFill>
          <a:blip r:embed="rId3"/>
          <a:stretch>
            <a:fillRect/>
          </a:stretch>
        </p:blipFill>
        <p:spPr>
          <a:xfrm>
            <a:off x="10393191" y="635999"/>
            <a:ext cx="700411"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160269167"/>
              </p:ext>
            </p:extLst>
          </p:nvPr>
        </p:nvGraphicFramePr>
        <p:xfrm>
          <a:off x="1568810" y="1675227"/>
          <a:ext cx="9395601" cy="4441686"/>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Account</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Willows MSTU</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12,990.24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16,372.80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16,822.00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449.20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Fire Assessment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716,803.35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785,631.73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847,341.00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61,709.27</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Sunset Bay Repaving Assessment - SW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11,547.00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11,547.00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11,547.00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Park/Tennis Pass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State Grant-Police JAG/DUI</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State Grant - FRDAP Funding</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Revenue Sharing</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137,000.00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138,347.00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140,000.00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1,653.00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1/2 Cent Sales Tax</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490,000.00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520,000.00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600,000.00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80,000.00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OCPS Agreement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62,500.00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62,500.00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62,500.00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Police Service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6,000.00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6,000.00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7,000.00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Police Off Duty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45,000.00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Solid Waste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335,274.95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371,476.54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389,962.00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18,485.46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118667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FY 23/24 Estimated Revenues</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19</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8" name="Picture 7">
            <a:extLst>
              <a:ext uri="{FF2B5EF4-FFF2-40B4-BE49-F238E27FC236}">
                <a16:creationId xmlns:a16="http://schemas.microsoft.com/office/drawing/2014/main" id="{DB3E853B-5376-4CB9-8D7B-AD3606EE2CD5}"/>
              </a:ext>
            </a:extLst>
          </p:cNvPr>
          <p:cNvPicPr>
            <a:picLocks noChangeAspect="1"/>
          </p:cNvPicPr>
          <p:nvPr/>
        </p:nvPicPr>
        <p:blipFill>
          <a:blip r:embed="rId3"/>
          <a:stretch>
            <a:fillRect/>
          </a:stretch>
        </p:blipFill>
        <p:spPr>
          <a:xfrm>
            <a:off x="10393191" y="635999"/>
            <a:ext cx="700411"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2069988207"/>
              </p:ext>
            </p:extLst>
          </p:nvPr>
        </p:nvGraphicFramePr>
        <p:xfrm>
          <a:off x="1568810" y="1675227"/>
          <a:ext cx="9395601" cy="4417948"/>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l" fontAlgn="b"/>
                      <a:r>
                        <a:rPr lang="en-US" sz="1400" b="0" i="0" u="none" strike="noStrike" cap="none" spc="0" dirty="0">
                          <a:solidFill>
                            <a:schemeClr val="bg1"/>
                          </a:solidFill>
                          <a:effectLst/>
                          <a:latin typeface="Calibri" panose="020F0502020204030204" pitchFamily="34" charset="0"/>
                        </a:rPr>
                        <a:t>Account</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HPB Revenue</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44,000.00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44,000.00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30,000.00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(14,000.00)</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DBC Revenue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Tree Board Committee Revenue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45,000.00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45,000.00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(15,000.00)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P&amp;R Committee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60,000.00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60,000.00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75,000.00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Garden Club Donation</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Pancake Breakfast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Fines/Bonds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Tree Mitigation Fund</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Miscellaneous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Windermere Wine &amp; Dine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Newsletter Ads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3,600.00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2,750.00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(750.00)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Sponsorships (lunch, etc..)</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35035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8646C-0090-4A51-A31A-A3B38C4826BD}"/>
              </a:ext>
            </a:extLst>
          </p:cNvPr>
          <p:cNvSpPr>
            <a:spLocks noGrp="1"/>
          </p:cNvSpPr>
          <p:nvPr>
            <p:ph type="title"/>
          </p:nvPr>
        </p:nvSpPr>
        <p:spPr/>
        <p:txBody>
          <a:bodyPr/>
          <a:lstStyle/>
          <a:p>
            <a:pPr algn="ctr"/>
            <a:r>
              <a:rPr lang="en-US" dirty="0"/>
              <a:t>Purpose &amp; Intent</a:t>
            </a:r>
          </a:p>
        </p:txBody>
      </p:sp>
      <p:sp>
        <p:nvSpPr>
          <p:cNvPr id="3" name="Content Placeholder 2">
            <a:extLst>
              <a:ext uri="{FF2B5EF4-FFF2-40B4-BE49-F238E27FC236}">
                <a16:creationId xmlns:a16="http://schemas.microsoft.com/office/drawing/2014/main" id="{F7BBB33F-3098-45BD-9719-343F9D9F35C0}"/>
              </a:ext>
            </a:extLst>
          </p:cNvPr>
          <p:cNvSpPr>
            <a:spLocks noGrp="1"/>
          </p:cNvSpPr>
          <p:nvPr>
            <p:ph idx="1"/>
          </p:nvPr>
        </p:nvSpPr>
        <p:spPr/>
        <p:txBody>
          <a:bodyPr>
            <a:normAutofit fontScale="77500" lnSpcReduction="20000"/>
          </a:bodyPr>
          <a:lstStyle/>
          <a:p>
            <a:pPr marL="0" indent="0" algn="ctr">
              <a:buNone/>
            </a:pPr>
            <a:r>
              <a:rPr lang="en-US" u="sng" dirty="0"/>
              <a:t>Mission:</a:t>
            </a:r>
          </a:p>
          <a:p>
            <a:pPr marL="0" indent="0" algn="ctr">
              <a:buNone/>
            </a:pPr>
            <a:endParaRPr lang="en-US" u="sng" dirty="0"/>
          </a:p>
          <a:p>
            <a:pPr marL="0" indent="0" algn="ctr">
              <a:buNone/>
            </a:pPr>
            <a:r>
              <a:rPr lang="en-US" dirty="0"/>
              <a:t>Preserving the level of service and quality of life that the Town Residents and our Customers are accustomed all while maintaining the Town’s financial viability.</a:t>
            </a:r>
          </a:p>
          <a:p>
            <a:pPr marL="0" indent="0" algn="ctr">
              <a:buNone/>
            </a:pPr>
            <a:endParaRPr lang="en-US" dirty="0"/>
          </a:p>
          <a:p>
            <a:pPr marL="0" indent="0" algn="ctr">
              <a:buNone/>
            </a:pPr>
            <a:r>
              <a:rPr lang="en-US" dirty="0"/>
              <a:t>How do we get there?</a:t>
            </a:r>
          </a:p>
          <a:p>
            <a:pPr marL="0" indent="0" algn="ctr">
              <a:buNone/>
            </a:pPr>
            <a:endParaRPr lang="en-US" dirty="0"/>
          </a:p>
          <a:p>
            <a:pPr marL="0" indent="0" algn="ctr">
              <a:buNone/>
            </a:pPr>
            <a:r>
              <a:rPr lang="en-US" dirty="0"/>
              <a:t>Conservative Estimates of Revenue</a:t>
            </a:r>
          </a:p>
          <a:p>
            <a:pPr marL="0" indent="0" algn="ctr">
              <a:buNone/>
            </a:pPr>
            <a:r>
              <a:rPr lang="en-US" dirty="0"/>
              <a:t>Control Spending</a:t>
            </a:r>
          </a:p>
          <a:p>
            <a:pPr marL="0" indent="0" algn="ctr">
              <a:buNone/>
            </a:pPr>
            <a:r>
              <a:rPr lang="en-US" dirty="0"/>
              <a:t>Better Planning</a:t>
            </a:r>
          </a:p>
          <a:p>
            <a:pPr marL="0" indent="0" algn="ctr">
              <a:buNone/>
            </a:pPr>
            <a:r>
              <a:rPr lang="en-US" dirty="0"/>
              <a:t>State &amp; Federal Appropriations</a:t>
            </a:r>
          </a:p>
          <a:p>
            <a:pPr marL="0" indent="0" algn="ctr">
              <a:buNone/>
            </a:pPr>
            <a:r>
              <a:rPr lang="en-US" dirty="0"/>
              <a:t>Federal Grants</a:t>
            </a:r>
          </a:p>
        </p:txBody>
      </p:sp>
      <p:sp>
        <p:nvSpPr>
          <p:cNvPr id="5" name="Slide Number Placeholder 4">
            <a:extLst>
              <a:ext uri="{FF2B5EF4-FFF2-40B4-BE49-F238E27FC236}">
                <a16:creationId xmlns:a16="http://schemas.microsoft.com/office/drawing/2014/main" id="{A8206CE9-4575-4B66-A255-B47F8986A6E0}"/>
              </a:ext>
            </a:extLst>
          </p:cNvPr>
          <p:cNvSpPr>
            <a:spLocks noGrp="1"/>
          </p:cNvSpPr>
          <p:nvPr>
            <p:ph type="sldNum" sz="quarter" idx="12"/>
          </p:nvPr>
        </p:nvSpPr>
        <p:spPr/>
        <p:txBody>
          <a:bodyPr/>
          <a:lstStyle/>
          <a:p>
            <a:fld id="{3D0898A3-B1BC-48AD-B2FD-CFD762237254}" type="slidenum">
              <a:rPr lang="en-US" smtClean="0"/>
              <a:t>2</a:t>
            </a:fld>
            <a:endParaRPr lang="en-US"/>
          </a:p>
        </p:txBody>
      </p:sp>
      <p:pic>
        <p:nvPicPr>
          <p:cNvPr id="6" name="Picture 5">
            <a:extLst>
              <a:ext uri="{FF2B5EF4-FFF2-40B4-BE49-F238E27FC236}">
                <a16:creationId xmlns:a16="http://schemas.microsoft.com/office/drawing/2014/main" id="{5B21CE31-E52B-467D-9F4E-6D44BC4E4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6824" y="365125"/>
            <a:ext cx="1468772" cy="1468772"/>
          </a:xfrm>
          <a:prstGeom prst="rect">
            <a:avLst/>
          </a:prstGeom>
        </p:spPr>
      </p:pic>
      <p:pic>
        <p:nvPicPr>
          <p:cNvPr id="8" name="Picture 7">
            <a:extLst>
              <a:ext uri="{FF2B5EF4-FFF2-40B4-BE49-F238E27FC236}">
                <a16:creationId xmlns:a16="http://schemas.microsoft.com/office/drawing/2014/main" id="{AD7A3F28-4497-4A75-A408-DF24580B241B}"/>
              </a:ext>
            </a:extLst>
          </p:cNvPr>
          <p:cNvPicPr>
            <a:picLocks noChangeAspect="1"/>
          </p:cNvPicPr>
          <p:nvPr/>
        </p:nvPicPr>
        <p:blipFill>
          <a:blip r:embed="rId3"/>
          <a:stretch>
            <a:fillRect/>
          </a:stretch>
        </p:blipFill>
        <p:spPr>
          <a:xfrm>
            <a:off x="9359055" y="484835"/>
            <a:ext cx="1486611" cy="1468772"/>
          </a:xfrm>
          <a:prstGeom prst="rect">
            <a:avLst/>
          </a:prstGeom>
        </p:spPr>
      </p:pic>
    </p:spTree>
    <p:extLst>
      <p:ext uri="{BB962C8B-B14F-4D97-AF65-F5344CB8AC3E}">
        <p14:creationId xmlns:p14="http://schemas.microsoft.com/office/powerpoint/2010/main" val="3131747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FY 23/24 Estimated Revenues</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20</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8" name="Picture 7">
            <a:extLst>
              <a:ext uri="{FF2B5EF4-FFF2-40B4-BE49-F238E27FC236}">
                <a16:creationId xmlns:a16="http://schemas.microsoft.com/office/drawing/2014/main" id="{DB3E853B-5376-4CB9-8D7B-AD3606EE2CD5}"/>
              </a:ext>
            </a:extLst>
          </p:cNvPr>
          <p:cNvPicPr>
            <a:picLocks noChangeAspect="1"/>
          </p:cNvPicPr>
          <p:nvPr/>
        </p:nvPicPr>
        <p:blipFill>
          <a:blip r:embed="rId3"/>
          <a:stretch>
            <a:fillRect/>
          </a:stretch>
        </p:blipFill>
        <p:spPr>
          <a:xfrm>
            <a:off x="10393191" y="635999"/>
            <a:ext cx="700411"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4004064857"/>
              </p:ext>
            </p:extLst>
          </p:nvPr>
        </p:nvGraphicFramePr>
        <p:xfrm>
          <a:off x="1568810" y="1675227"/>
          <a:ext cx="9395601" cy="4441686"/>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Account</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Police Mileage</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Police Off Duty/Admin</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Interest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Rent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Auction/Surplus - sale of Equipment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72,500.00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67,500.00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P&amp;R Holiday Movie Night Donations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Bullet Proof Vest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PGIT Grant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American Rcovery Act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745,000.00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1,557,510.00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1,391,295.00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(166,215.00)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Sucharges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4,300.00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6,500.00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Federal Appropriation SRC</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760,000.00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760,000.00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ROW Use Agreements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28175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FY 23/24 Estimated Revenues</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21</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8" name="Picture 7">
            <a:extLst>
              <a:ext uri="{FF2B5EF4-FFF2-40B4-BE49-F238E27FC236}">
                <a16:creationId xmlns:a16="http://schemas.microsoft.com/office/drawing/2014/main" id="{DB3E853B-5376-4CB9-8D7B-AD3606EE2CD5}"/>
              </a:ext>
            </a:extLst>
          </p:cNvPr>
          <p:cNvPicPr>
            <a:picLocks noChangeAspect="1"/>
          </p:cNvPicPr>
          <p:nvPr/>
        </p:nvPicPr>
        <p:blipFill>
          <a:blip r:embed="rId3"/>
          <a:stretch>
            <a:fillRect/>
          </a:stretch>
        </p:blipFill>
        <p:spPr>
          <a:xfrm>
            <a:off x="10393191" y="635999"/>
            <a:ext cx="700411"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4251706304"/>
              </p:ext>
            </p:extLst>
          </p:nvPr>
        </p:nvGraphicFramePr>
        <p:xfrm>
          <a:off x="1568810" y="1675227"/>
          <a:ext cx="9395601" cy="3016032"/>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Account</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ABT License</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244.00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244.00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Mobile Home Licensing</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130.00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130.00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848677517"/>
                  </a:ext>
                </a:extLst>
              </a:tr>
              <a:tr h="321067">
                <a:tc>
                  <a:txBody>
                    <a:bodyPr/>
                    <a:lstStyle/>
                    <a:p>
                      <a:pPr algn="l" fontAlgn="b"/>
                      <a:r>
                        <a:rPr lang="en-US" sz="1100" b="1" i="0" u="none" strike="noStrike">
                          <a:effectLst/>
                          <a:latin typeface="Calibri" panose="020F0502020204030204" pitchFamily="34" charset="0"/>
                        </a:rPr>
                        <a:t>State Appropriations Roads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264210801"/>
                  </a:ext>
                </a:extLst>
              </a:tr>
              <a:tr h="321067">
                <a:tc>
                  <a:txBody>
                    <a:bodyPr/>
                    <a:lstStyle/>
                    <a:p>
                      <a:pPr algn="l" fontAlgn="b"/>
                      <a:r>
                        <a:rPr lang="en-US" sz="1100" b="1" i="0" u="none" strike="noStrike">
                          <a:effectLst/>
                          <a:latin typeface="Calibri" panose="020F0502020204030204" pitchFamily="34" charset="0"/>
                        </a:rPr>
                        <a:t>State Appropriations Multi Modal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715464310"/>
                  </a:ext>
                </a:extLst>
              </a:tr>
              <a:tr h="321067">
                <a:tc>
                  <a:txBody>
                    <a:bodyPr/>
                    <a:lstStyle/>
                    <a:p>
                      <a:pPr algn="l" fontAlgn="b"/>
                      <a:r>
                        <a:rPr lang="en-US" sz="1100" b="1" i="0" u="none" strike="noStrike">
                          <a:effectLst/>
                          <a:latin typeface="Calibri" panose="020F0502020204030204" pitchFamily="34" charset="0"/>
                        </a:rPr>
                        <a:t>State Appropriations Potable Water</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3,081,000.00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3,081,000.00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537070820"/>
                  </a:ext>
                </a:extLst>
              </a:tr>
              <a:tr h="321067">
                <a:tc>
                  <a:txBody>
                    <a:bodyPr/>
                    <a:lstStyle/>
                    <a:p>
                      <a:pPr algn="l" fontAlgn="b"/>
                      <a:r>
                        <a:rPr lang="en-US" sz="1100" b="1" i="0" u="none" strike="noStrike">
                          <a:effectLst/>
                          <a:latin typeface="Calibri" panose="020F0502020204030204" pitchFamily="34" charset="0"/>
                        </a:rPr>
                        <a:t>State Appropraitions Wastewater Study</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375,000.00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375,000.00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500659020"/>
                  </a:ext>
                </a:extLst>
              </a:tr>
              <a:tr h="321067">
                <a:tc>
                  <a:txBody>
                    <a:bodyPr/>
                    <a:lstStyle/>
                    <a:p>
                      <a:pPr algn="l" fontAlgn="b"/>
                      <a:r>
                        <a:rPr lang="en-US" sz="1100" b="1" i="0" u="none" strike="noStrike">
                          <a:effectLst/>
                          <a:latin typeface="Calibri" panose="020F0502020204030204" pitchFamily="34" charset="0"/>
                        </a:rPr>
                        <a:t>Stormwater Transfer (HMGP Projects)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131,703.00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131,703.00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7,426,892.96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9,394,034.62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15,930,100.00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6,536,065.00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bl>
          </a:graphicData>
        </a:graphic>
      </p:graphicFrame>
    </p:spTree>
    <p:extLst>
      <p:ext uri="{BB962C8B-B14F-4D97-AF65-F5344CB8AC3E}">
        <p14:creationId xmlns:p14="http://schemas.microsoft.com/office/powerpoint/2010/main" val="271601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FY 23/24 Estimated Revenues</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22</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1285408" y="657720"/>
            <a:ext cx="713357" cy="716329"/>
          </a:xfrm>
          <a:prstGeom prst="rect">
            <a:avLst/>
          </a:prstGeom>
        </p:spPr>
      </p:pic>
      <p:pic>
        <p:nvPicPr>
          <p:cNvPr id="8" name="Picture 7">
            <a:extLst>
              <a:ext uri="{FF2B5EF4-FFF2-40B4-BE49-F238E27FC236}">
                <a16:creationId xmlns:a16="http://schemas.microsoft.com/office/drawing/2014/main" id="{DB3E853B-5376-4CB9-8D7B-AD3606EE2CD5}"/>
              </a:ext>
            </a:extLst>
          </p:cNvPr>
          <p:cNvPicPr>
            <a:picLocks noChangeAspect="1"/>
          </p:cNvPicPr>
          <p:nvPr/>
        </p:nvPicPr>
        <p:blipFill>
          <a:blip r:embed="rId3"/>
          <a:stretch>
            <a:fillRect/>
          </a:stretch>
        </p:blipFill>
        <p:spPr>
          <a:xfrm>
            <a:off x="10382559" y="642445"/>
            <a:ext cx="700411" cy="716329"/>
          </a:xfrm>
          <a:prstGeom prst="rect">
            <a:avLst/>
          </a:prstGeom>
        </p:spPr>
      </p:pic>
      <p:sp>
        <p:nvSpPr>
          <p:cNvPr id="6" name="Content Placeholder 5">
            <a:extLst>
              <a:ext uri="{FF2B5EF4-FFF2-40B4-BE49-F238E27FC236}">
                <a16:creationId xmlns:a16="http://schemas.microsoft.com/office/drawing/2014/main" id="{AC62D738-9BEB-3CA3-F1E1-97FD56703F52}"/>
              </a:ext>
            </a:extLst>
          </p:cNvPr>
          <p:cNvSpPr>
            <a:spLocks noGrp="1"/>
          </p:cNvSpPr>
          <p:nvPr>
            <p:ph idx="1"/>
          </p:nvPr>
        </p:nvSpPr>
        <p:spPr/>
        <p:txBody>
          <a:bodyPr>
            <a:normAutofit/>
          </a:bodyPr>
          <a:lstStyle/>
          <a:p>
            <a:endParaRPr lang="en-US" dirty="0"/>
          </a:p>
          <a:p>
            <a:endParaRPr lang="en-US" dirty="0"/>
          </a:p>
          <a:p>
            <a:endParaRPr lang="en-US" dirty="0"/>
          </a:p>
        </p:txBody>
      </p:sp>
      <p:sp>
        <p:nvSpPr>
          <p:cNvPr id="3" name="TextBox 2">
            <a:extLst>
              <a:ext uri="{FF2B5EF4-FFF2-40B4-BE49-F238E27FC236}">
                <a16:creationId xmlns:a16="http://schemas.microsoft.com/office/drawing/2014/main" id="{3F39499D-3B27-DD80-BA4F-40700153D56C}"/>
              </a:ext>
            </a:extLst>
          </p:cNvPr>
          <p:cNvSpPr txBox="1"/>
          <p:nvPr/>
        </p:nvSpPr>
        <p:spPr>
          <a:xfrm>
            <a:off x="1285408" y="1685339"/>
            <a:ext cx="9905506" cy="4524315"/>
          </a:xfrm>
          <a:prstGeom prst="rect">
            <a:avLst/>
          </a:prstGeom>
          <a:noFill/>
        </p:spPr>
        <p:txBody>
          <a:bodyPr wrap="square" rtlCol="0">
            <a:spAutoFit/>
          </a:bodyPr>
          <a:lstStyle/>
          <a:p>
            <a:pPr marL="285750" indent="-285750">
              <a:buFont typeface="Arial" panose="020B0604020202020204" pitchFamily="34" charset="0"/>
              <a:buChar char="•"/>
            </a:pPr>
            <a:r>
              <a:rPr lang="en-US" sz="1600" u="sng" dirty="0"/>
              <a:t>ARPA Funds</a:t>
            </a:r>
            <a:r>
              <a:rPr lang="en-US" sz="1600" dirty="0"/>
              <a:t>:  Revenues balance out the remaining revenues for listed projects.  10% of monies received will be used as a match for the HMGP projects.  The balance will be used to supplement potable water projects.</a:t>
            </a:r>
          </a:p>
          <a:p>
            <a:pPr marL="285750" indent="-285750">
              <a:buFont typeface="Arial" panose="020B0604020202020204" pitchFamily="34" charset="0"/>
              <a:buChar char="•"/>
            </a:pPr>
            <a:r>
              <a:rPr lang="en-US" sz="1600" u="sng" dirty="0"/>
              <a:t>Federal Appropriation SRC</a:t>
            </a:r>
            <a:r>
              <a:rPr lang="en-US" sz="1600" dirty="0"/>
              <a:t>:  Safe Routes to School Program.  Revenue balance out for listed project</a:t>
            </a:r>
          </a:p>
          <a:p>
            <a:pPr marL="285750" indent="-285750">
              <a:buFont typeface="Arial" panose="020B0604020202020204" pitchFamily="34" charset="0"/>
              <a:buChar char="•"/>
            </a:pPr>
            <a:r>
              <a:rPr lang="en-US" sz="1600" u="sng" dirty="0"/>
              <a:t>Building Services</a:t>
            </a:r>
            <a:r>
              <a:rPr lang="en-US" sz="1600" dirty="0"/>
              <a:t>:  80/20 split with PDCS</a:t>
            </a:r>
          </a:p>
          <a:p>
            <a:pPr marL="285750" indent="-285750">
              <a:buFont typeface="Arial" panose="020B0604020202020204" pitchFamily="34" charset="0"/>
              <a:buChar char="•"/>
            </a:pPr>
            <a:r>
              <a:rPr lang="en-US" sz="1600" u="sng" dirty="0"/>
              <a:t>Rent</a:t>
            </a:r>
            <a:r>
              <a:rPr lang="en-US" sz="1600" dirty="0"/>
              <a:t>:  Rent may be impacted should the Town Council move forward with improvements this FY</a:t>
            </a:r>
          </a:p>
          <a:p>
            <a:pPr marL="285750" indent="-285750">
              <a:buFont typeface="Arial" panose="020B0604020202020204" pitchFamily="34" charset="0"/>
              <a:buChar char="•"/>
            </a:pPr>
            <a:r>
              <a:rPr lang="en-US" sz="1600" u="sng" dirty="0"/>
              <a:t>General Revenues and Stormwater Revenues </a:t>
            </a:r>
            <a:r>
              <a:rPr lang="en-US" sz="1600" dirty="0"/>
              <a:t>will both be utilized for the HMGP grants local match.</a:t>
            </a:r>
          </a:p>
          <a:p>
            <a:pPr marL="285750" indent="-285750">
              <a:buFont typeface="Arial" panose="020B0604020202020204" pitchFamily="34" charset="0"/>
              <a:buChar char="•"/>
            </a:pPr>
            <a:r>
              <a:rPr lang="en-US" sz="1600" u="sng" dirty="0"/>
              <a:t>Grants</a:t>
            </a:r>
            <a:r>
              <a:rPr lang="en-US" sz="1600" dirty="0"/>
              <a:t>:  Revenues do not include current grants the Town is seeking:  BCLAC, Healthy West Orange, State and Federal.  </a:t>
            </a:r>
          </a:p>
          <a:p>
            <a:pPr marL="285750" indent="-285750">
              <a:buFont typeface="Arial" panose="020B0604020202020204" pitchFamily="34" charset="0"/>
              <a:buChar char="•"/>
            </a:pPr>
            <a:r>
              <a:rPr lang="en-US" sz="1600" u="sng" dirty="0"/>
              <a:t>Auction/Surplus</a:t>
            </a:r>
            <a:r>
              <a:rPr lang="en-US" sz="1600" dirty="0"/>
              <a:t>:  We will be selling the larger dump truck and buying a smaller one.  </a:t>
            </a:r>
          </a:p>
          <a:p>
            <a:pPr marL="285750" indent="-285750">
              <a:buFont typeface="Arial" panose="020B0604020202020204" pitchFamily="34" charset="0"/>
              <a:buChar char="•"/>
            </a:pPr>
            <a:r>
              <a:rPr lang="en-US" sz="1600" u="sng" dirty="0"/>
              <a:t>State Appropriations</a:t>
            </a:r>
            <a:r>
              <a:rPr lang="en-US" sz="1600" dirty="0"/>
              <a:t>:  $1,000,000 towards Phase 1 of the Ward Trail, $375,000 for the Town’s Wastewater Study. $3,081,000 towards the Towns Central Phase Potable Water Project and $1,500,000 toward the Windermere Rd/Main St Intersection Improvements.</a:t>
            </a:r>
          </a:p>
          <a:p>
            <a:pPr marL="285750" indent="-285750">
              <a:buFont typeface="Arial" panose="020B0604020202020204" pitchFamily="34" charset="0"/>
              <a:buChar char="•"/>
            </a:pPr>
            <a:endParaRPr lang="en-US" sz="1600" dirty="0"/>
          </a:p>
          <a:p>
            <a:pPr algn="ctr"/>
            <a:r>
              <a:rPr lang="en-US" sz="1600" dirty="0"/>
              <a:t>Many Thanks to our Local, State and Federal Elected Officials for their hard work in getting the Town of Windermere over $6,716,000 in project appropriations over the last fiscal year.  </a:t>
            </a:r>
          </a:p>
          <a:p>
            <a:pPr algn="ctr"/>
            <a:r>
              <a:rPr lang="en-US" sz="1600" dirty="0"/>
              <a:t>Congresswoman Val Demings</a:t>
            </a:r>
          </a:p>
          <a:p>
            <a:pPr algn="ctr"/>
            <a:r>
              <a:rPr lang="en-US" sz="1600" dirty="0"/>
              <a:t>State Senator Dennis Baxley</a:t>
            </a:r>
          </a:p>
          <a:p>
            <a:pPr algn="ctr"/>
            <a:r>
              <a:rPr lang="en-US" sz="1600" dirty="0"/>
              <a:t>State Representative Carolina </a:t>
            </a:r>
            <a:r>
              <a:rPr lang="en-US" sz="1600" dirty="0" err="1"/>
              <a:t>Amesty</a:t>
            </a:r>
            <a:endParaRPr lang="en-US" sz="1600" dirty="0"/>
          </a:p>
        </p:txBody>
      </p:sp>
      <p:pic>
        <p:nvPicPr>
          <p:cNvPr id="5" name="Picture 4">
            <a:extLst>
              <a:ext uri="{FF2B5EF4-FFF2-40B4-BE49-F238E27FC236}">
                <a16:creationId xmlns:a16="http://schemas.microsoft.com/office/drawing/2014/main" id="{EA876A51-CF6C-1EFC-E6CB-8CAEEFAAA24F}"/>
              </a:ext>
            </a:extLst>
          </p:cNvPr>
          <p:cNvPicPr>
            <a:picLocks noChangeAspect="1"/>
          </p:cNvPicPr>
          <p:nvPr/>
        </p:nvPicPr>
        <p:blipFill>
          <a:blip r:embed="rId4"/>
          <a:stretch>
            <a:fillRect/>
          </a:stretch>
        </p:blipFill>
        <p:spPr>
          <a:xfrm>
            <a:off x="2444016" y="662383"/>
            <a:ext cx="743776" cy="743776"/>
          </a:xfrm>
          <a:prstGeom prst="rect">
            <a:avLst/>
          </a:prstGeom>
        </p:spPr>
      </p:pic>
      <p:pic>
        <p:nvPicPr>
          <p:cNvPr id="9" name="Picture 8">
            <a:extLst>
              <a:ext uri="{FF2B5EF4-FFF2-40B4-BE49-F238E27FC236}">
                <a16:creationId xmlns:a16="http://schemas.microsoft.com/office/drawing/2014/main" id="{ABB66098-0D12-2643-DE41-EE5EC587E894}"/>
              </a:ext>
            </a:extLst>
          </p:cNvPr>
          <p:cNvPicPr>
            <a:picLocks noChangeAspect="1"/>
          </p:cNvPicPr>
          <p:nvPr/>
        </p:nvPicPr>
        <p:blipFill>
          <a:blip r:embed="rId5"/>
          <a:stretch>
            <a:fillRect/>
          </a:stretch>
        </p:blipFill>
        <p:spPr>
          <a:xfrm>
            <a:off x="9004210" y="732493"/>
            <a:ext cx="1005927" cy="603556"/>
          </a:xfrm>
          <a:prstGeom prst="rect">
            <a:avLst/>
          </a:prstGeom>
        </p:spPr>
      </p:pic>
    </p:spTree>
    <p:extLst>
      <p:ext uri="{BB962C8B-B14F-4D97-AF65-F5344CB8AC3E}">
        <p14:creationId xmlns:p14="http://schemas.microsoft.com/office/powerpoint/2010/main" val="1137502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27">
            <a:extLst>
              <a:ext uri="{FF2B5EF4-FFF2-40B4-BE49-F238E27FC236}">
                <a16:creationId xmlns:a16="http://schemas.microsoft.com/office/drawing/2014/main" id="{3BAFD176-D4C4-45B9-8D6E-C25F94C5C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2285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85A1C4F-F471-4A6F-B596-CBBEEDD8EBA3}"/>
              </a:ext>
            </a:extLst>
          </p:cNvPr>
          <p:cNvSpPr>
            <a:spLocks noGrp="1"/>
          </p:cNvSpPr>
          <p:nvPr>
            <p:ph type="title"/>
          </p:nvPr>
        </p:nvSpPr>
        <p:spPr>
          <a:xfrm>
            <a:off x="960120" y="434101"/>
            <a:ext cx="9552448" cy="1232750"/>
          </a:xfrm>
        </p:spPr>
        <p:txBody>
          <a:bodyPr anchor="b">
            <a:normAutofit/>
          </a:bodyPr>
          <a:lstStyle/>
          <a:p>
            <a:r>
              <a:rPr lang="en-US" dirty="0">
                <a:solidFill>
                  <a:schemeClr val="bg1"/>
                </a:solidFill>
              </a:rPr>
              <a:t>FY 23/24 Expenditure Highlights</a:t>
            </a:r>
          </a:p>
        </p:txBody>
      </p:sp>
      <p:cxnSp>
        <p:nvCxnSpPr>
          <p:cNvPr id="30" name="Straight Connector 29">
            <a:extLst>
              <a:ext uri="{FF2B5EF4-FFF2-40B4-BE49-F238E27FC236}">
                <a16:creationId xmlns:a16="http://schemas.microsoft.com/office/drawing/2014/main" id="{E85B2D6B-877E-4599-A643-756FB8601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1676579"/>
            <a:ext cx="1062763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Freeform 6">
            <a:extLst>
              <a:ext uri="{FF2B5EF4-FFF2-40B4-BE49-F238E27FC236}">
                <a16:creationId xmlns:a16="http://schemas.microsoft.com/office/drawing/2014/main" id="{9514E575-433A-4266-8C2D-C2BD62D81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938535"/>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solidFill>
          <a:ln w="0">
            <a:noFill/>
            <a:prstDash val="solid"/>
            <a:round/>
            <a:headEnd/>
            <a:tailEnd/>
          </a:ln>
        </p:spPr>
      </p:sp>
      <p:sp>
        <p:nvSpPr>
          <p:cNvPr id="4" name="Slide Number Placeholder 3">
            <a:extLst>
              <a:ext uri="{FF2B5EF4-FFF2-40B4-BE49-F238E27FC236}">
                <a16:creationId xmlns:a16="http://schemas.microsoft.com/office/drawing/2014/main" id="{23C427BF-6476-4D6D-A9EE-64C4C2205095}"/>
              </a:ext>
            </a:extLst>
          </p:cNvPr>
          <p:cNvSpPr>
            <a:spLocks noGrp="1"/>
          </p:cNvSpPr>
          <p:nvPr>
            <p:ph type="sldNum" sz="quarter" idx="12"/>
          </p:nvPr>
        </p:nvSpPr>
        <p:spPr>
          <a:xfrm>
            <a:off x="11784011" y="1165547"/>
            <a:ext cx="407988" cy="365125"/>
          </a:xfrm>
        </p:spPr>
        <p:txBody>
          <a:bodyPr>
            <a:normAutofit/>
          </a:bodyPr>
          <a:lstStyle/>
          <a:p>
            <a:pPr>
              <a:spcAft>
                <a:spcPts val="600"/>
              </a:spcAft>
            </a:pPr>
            <a:fld id="{3D0898A3-B1BC-48AD-B2FD-CFD762237254}" type="slidenum">
              <a:rPr lang="en-US" smtClean="0">
                <a:solidFill>
                  <a:schemeClr val="tx1"/>
                </a:solidFill>
              </a:rPr>
              <a:pPr>
                <a:spcAft>
                  <a:spcPts val="600"/>
                </a:spcAft>
              </a:pPr>
              <a:t>23</a:t>
            </a:fld>
            <a:endParaRPr lang="en-US">
              <a:solidFill>
                <a:schemeClr val="tx1"/>
              </a:solidFill>
            </a:endParaRPr>
          </a:p>
        </p:txBody>
      </p:sp>
      <p:sp>
        <p:nvSpPr>
          <p:cNvPr id="3" name="Content Placeholder 2">
            <a:extLst>
              <a:ext uri="{FF2B5EF4-FFF2-40B4-BE49-F238E27FC236}">
                <a16:creationId xmlns:a16="http://schemas.microsoft.com/office/drawing/2014/main" id="{B5DCE852-51F9-4B6E-9666-4F8B7286804E}"/>
              </a:ext>
            </a:extLst>
          </p:cNvPr>
          <p:cNvSpPr>
            <a:spLocks noGrp="1"/>
          </p:cNvSpPr>
          <p:nvPr>
            <p:ph idx="1"/>
          </p:nvPr>
        </p:nvSpPr>
        <p:spPr>
          <a:xfrm>
            <a:off x="222416" y="2354681"/>
            <a:ext cx="11244066" cy="4260037"/>
          </a:xfrm>
        </p:spPr>
        <p:txBody>
          <a:bodyPr>
            <a:normAutofit fontScale="77500" lnSpcReduction="20000"/>
          </a:bodyPr>
          <a:lstStyle/>
          <a:p>
            <a:pPr marL="0" indent="0">
              <a:buNone/>
            </a:pPr>
            <a:endParaRPr lang="en-US" sz="2100" b="1" u="sng" dirty="0"/>
          </a:p>
          <a:p>
            <a:r>
              <a:rPr lang="en-US" sz="2100" b="1" dirty="0"/>
              <a:t>Fire Service Agreement:  $800,000 with new interlocal including Fire EMS</a:t>
            </a:r>
          </a:p>
          <a:p>
            <a:r>
              <a:rPr lang="en-US" sz="2100" b="1" dirty="0"/>
              <a:t>$216,145 Main St. Loan Debt Service.  Final Payment October-2024</a:t>
            </a:r>
          </a:p>
          <a:p>
            <a:r>
              <a:rPr lang="en-US" sz="2100" b="1" dirty="0"/>
              <a:t>$25,000 P&amp;R CIP (FY 18/19 Commitment)</a:t>
            </a:r>
          </a:p>
          <a:p>
            <a:r>
              <a:rPr lang="en-US" sz="2100" b="1" dirty="0"/>
              <a:t>Town of Windermere Potable Water Central Phase Project</a:t>
            </a:r>
          </a:p>
          <a:p>
            <a:r>
              <a:rPr lang="en-US" sz="2100" b="1" dirty="0"/>
              <a:t>Town of Windermere Ward Trail Phase 1 with Pedestrian Bridge</a:t>
            </a:r>
          </a:p>
          <a:p>
            <a:r>
              <a:rPr lang="en-US" sz="2100" b="1" dirty="0"/>
              <a:t>$100,000 Sidewalk Repairs/Extensions (FY 18/19 Commitment)</a:t>
            </a:r>
          </a:p>
          <a:p>
            <a:r>
              <a:rPr lang="en-US" sz="2100" b="1" dirty="0"/>
              <a:t>West Second Avenue Potable Water, Road and Stormwater Improvements</a:t>
            </a:r>
          </a:p>
          <a:p>
            <a:r>
              <a:rPr lang="en-US" sz="2100" b="1" dirty="0"/>
              <a:t>Bessie Basin Potable Water and Stormwater Improvements</a:t>
            </a:r>
          </a:p>
          <a:p>
            <a:r>
              <a:rPr lang="en-US" sz="2100" b="1" dirty="0"/>
              <a:t>Butler Basin Potable Water and Stormwater Improvements</a:t>
            </a:r>
          </a:p>
          <a:p>
            <a:r>
              <a:rPr lang="en-US" sz="2100" b="1" dirty="0"/>
              <a:t>Town of Windermere Wastewater Study</a:t>
            </a:r>
          </a:p>
          <a:p>
            <a:r>
              <a:rPr lang="en-US" sz="2100" b="1" dirty="0"/>
              <a:t>Possible Improvements to Town Hall (Historical rehabilitation)</a:t>
            </a:r>
          </a:p>
          <a:p>
            <a:r>
              <a:rPr lang="en-US" sz="2100" b="1" dirty="0"/>
              <a:t>Windermere Rd/Main St. Intersection Improvements</a:t>
            </a:r>
          </a:p>
          <a:p>
            <a:r>
              <a:rPr lang="en-US" sz="2100" b="1" dirty="0"/>
              <a:t>Town of Windermere Centennial Celebration Planning</a:t>
            </a:r>
          </a:p>
          <a:p>
            <a:pPr marL="0" indent="0">
              <a:buNone/>
            </a:pPr>
            <a:endParaRPr lang="en-US" sz="1600" b="1" dirty="0"/>
          </a:p>
        </p:txBody>
      </p:sp>
      <p:pic>
        <p:nvPicPr>
          <p:cNvPr id="7" name="Picture 6">
            <a:extLst>
              <a:ext uri="{FF2B5EF4-FFF2-40B4-BE49-F238E27FC236}">
                <a16:creationId xmlns:a16="http://schemas.microsoft.com/office/drawing/2014/main" id="{86AEEA63-CD10-CA8D-36B7-4FC4742FA759}"/>
              </a:ext>
            </a:extLst>
          </p:cNvPr>
          <p:cNvPicPr>
            <a:picLocks noChangeAspect="1"/>
          </p:cNvPicPr>
          <p:nvPr/>
        </p:nvPicPr>
        <p:blipFill>
          <a:blip r:embed="rId2"/>
          <a:stretch>
            <a:fillRect/>
          </a:stretch>
        </p:blipFill>
        <p:spPr>
          <a:xfrm>
            <a:off x="9223612" y="378001"/>
            <a:ext cx="1667126" cy="1667126"/>
          </a:xfrm>
          <a:prstGeom prst="rect">
            <a:avLst/>
          </a:prstGeom>
        </p:spPr>
      </p:pic>
    </p:spTree>
    <p:extLst>
      <p:ext uri="{BB962C8B-B14F-4D97-AF65-F5344CB8AC3E}">
        <p14:creationId xmlns:p14="http://schemas.microsoft.com/office/powerpoint/2010/main" val="320964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LEGISLATIVE</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24</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378784063"/>
              </p:ext>
            </p:extLst>
          </p:nvPr>
        </p:nvGraphicFramePr>
        <p:xfrm>
          <a:off x="1568810" y="1675227"/>
          <a:ext cx="9395600" cy="4441686"/>
        </p:xfrm>
        <a:graphic>
          <a:graphicData uri="http://schemas.openxmlformats.org/drawingml/2006/table">
            <a:tbl>
              <a:tblPr firstRow="1" bandRow="1">
                <a:solidFill>
                  <a:srgbClr val="F2F2F2">
                    <a:alpha val="45098"/>
                  </a:srgbClr>
                </a:solidFill>
                <a:tableStyleId>{5C22544A-7EE6-4342-B048-85BDC9FD1C3A}</a:tableStyleId>
              </a:tblPr>
              <a:tblGrid>
                <a:gridCol w="1542385">
                  <a:extLst>
                    <a:ext uri="{9D8B030D-6E8A-4147-A177-3AD203B41FA5}">
                      <a16:colId xmlns:a16="http://schemas.microsoft.com/office/drawing/2014/main" val="794744186"/>
                    </a:ext>
                  </a:extLst>
                </a:gridCol>
                <a:gridCol w="1538372">
                  <a:extLst>
                    <a:ext uri="{9D8B030D-6E8A-4147-A177-3AD203B41FA5}">
                      <a16:colId xmlns:a16="http://schemas.microsoft.com/office/drawing/2014/main" val="198996749"/>
                    </a:ext>
                  </a:extLst>
                </a:gridCol>
                <a:gridCol w="1538372">
                  <a:extLst>
                    <a:ext uri="{9D8B030D-6E8A-4147-A177-3AD203B41FA5}">
                      <a16:colId xmlns:a16="http://schemas.microsoft.com/office/drawing/2014/main" val="2657246014"/>
                    </a:ext>
                  </a:extLst>
                </a:gridCol>
                <a:gridCol w="1538372">
                  <a:extLst>
                    <a:ext uri="{9D8B030D-6E8A-4147-A177-3AD203B41FA5}">
                      <a16:colId xmlns:a16="http://schemas.microsoft.com/office/drawing/2014/main" val="4166710613"/>
                    </a:ext>
                  </a:extLst>
                </a:gridCol>
                <a:gridCol w="1491256">
                  <a:extLst>
                    <a:ext uri="{9D8B030D-6E8A-4147-A177-3AD203B41FA5}">
                      <a16:colId xmlns:a16="http://schemas.microsoft.com/office/drawing/2014/main" val="1031511376"/>
                    </a:ext>
                  </a:extLst>
                </a:gridCol>
                <a:gridCol w="1746843">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endParaRPr lang="en-US" sz="1400" b="0" i="0" u="none" strike="noStrike" cap="none" spc="0" dirty="0">
                        <a:solidFill>
                          <a:schemeClr val="bg1"/>
                        </a:solidFill>
                        <a:effectLst/>
                        <a:latin typeface="Calibri" panose="020F0502020204030204" pitchFamily="34" charset="0"/>
                      </a:endParaRP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Travel/Per Diem</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dirty="0">
                          <a:effectLst/>
                          <a:latin typeface="Calibri" panose="020F0502020204030204" pitchFamily="34" charset="0"/>
                        </a:rPr>
                        <a:t>Communication Services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dirty="0">
                          <a:effectLst/>
                          <a:latin typeface="Calibri" panose="020F0502020204030204" pitchFamily="34" charset="0"/>
                        </a:rPr>
                        <a:t>Misc. Expense &amp; Other Current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dirty="0">
                          <a:effectLst/>
                          <a:latin typeface="Calibri" panose="020F0502020204030204" pitchFamily="34" charset="0"/>
                        </a:rPr>
                        <a:t>Office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dirty="0">
                          <a:effectLst/>
                          <a:latin typeface="Calibri" panose="020F0502020204030204" pitchFamily="34" charset="0"/>
                        </a:rPr>
                        <a:t>Subscriptions/Dues/Training</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4,400.00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4,400.00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3,671.00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4,221.00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dirty="0">
                          <a:effectLst/>
                          <a:latin typeface="Calibri" panose="020F0502020204030204" pitchFamily="34" charset="0"/>
                        </a:rPr>
                        <a:t>Metro Plan</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224.00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224.00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224.00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224.00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dirty="0">
                          <a:effectLst/>
                          <a:latin typeface="Calibri" panose="020F0502020204030204" pitchFamily="34" charset="0"/>
                        </a:rPr>
                        <a:t>Luncheons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2,300.00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2,300.00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2,050.00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2,050.00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dirty="0">
                          <a:effectLst/>
                          <a:latin typeface="Calibri" panose="020F0502020204030204" pitchFamily="34" charset="0"/>
                        </a:rPr>
                        <a:t>Special Events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208,750.00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212,750.00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215,750.00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241,250.00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25,500.00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dirty="0">
                          <a:effectLst/>
                          <a:latin typeface="Calibri" panose="020F0502020204030204" pitchFamily="34" charset="0"/>
                        </a:rPr>
                        <a:t>Employee Appreciation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6,000.00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dirty="0">
                          <a:effectLst/>
                          <a:latin typeface="Calibri" panose="020F0502020204030204" pitchFamily="34" charset="0"/>
                        </a:rPr>
                        <a:t>DC Police Memorial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dirty="0">
                          <a:effectLst/>
                          <a:latin typeface="Calibri" panose="020F0502020204030204" pitchFamily="34" charset="0"/>
                        </a:rPr>
                        <a:t>Lobbyist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224,374.00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228,374.00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229,395.00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261,445.00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32,050.00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4084107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LEGISLATIVE HIGHLIGHTS</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25</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sp>
        <p:nvSpPr>
          <p:cNvPr id="6" name="Content Placeholder 5">
            <a:extLst>
              <a:ext uri="{FF2B5EF4-FFF2-40B4-BE49-F238E27FC236}">
                <a16:creationId xmlns:a16="http://schemas.microsoft.com/office/drawing/2014/main" id="{050515F3-FE45-9EEE-AEE3-C1F8C8CDD00F}"/>
              </a:ext>
            </a:extLst>
          </p:cNvPr>
          <p:cNvSpPr>
            <a:spLocks noGrp="1"/>
          </p:cNvSpPr>
          <p:nvPr>
            <p:ph idx="1"/>
          </p:nvPr>
        </p:nvSpPr>
        <p:spPr/>
        <p:txBody>
          <a:bodyPr/>
          <a:lstStyle/>
          <a:p>
            <a:r>
              <a:rPr lang="en-US" dirty="0"/>
              <a:t>Centennial Celebration Planning</a:t>
            </a:r>
          </a:p>
          <a:p>
            <a:r>
              <a:rPr lang="en-US" dirty="0"/>
              <a:t>10 yr. Anniversary of Officer Robbie German EOW DC Trip</a:t>
            </a:r>
          </a:p>
          <a:p>
            <a:r>
              <a:rPr lang="en-US" dirty="0"/>
              <a:t>Increased Budget for Holiday Hoopla</a:t>
            </a:r>
          </a:p>
          <a:p>
            <a:r>
              <a:rPr lang="en-US" dirty="0"/>
              <a:t>Windermere Wine and Dine</a:t>
            </a:r>
          </a:p>
          <a:p>
            <a:r>
              <a:rPr lang="en-US" dirty="0"/>
              <a:t>Increased Budget for Armed Forces Apperception Day</a:t>
            </a:r>
          </a:p>
          <a:p>
            <a:pPr marL="0" indent="0">
              <a:buNone/>
            </a:pPr>
            <a:endParaRPr lang="en-US" dirty="0"/>
          </a:p>
          <a:p>
            <a:endParaRPr lang="en-US" dirty="0"/>
          </a:p>
        </p:txBody>
      </p:sp>
      <p:pic>
        <p:nvPicPr>
          <p:cNvPr id="8" name="Picture 7">
            <a:extLst>
              <a:ext uri="{FF2B5EF4-FFF2-40B4-BE49-F238E27FC236}">
                <a16:creationId xmlns:a16="http://schemas.microsoft.com/office/drawing/2014/main" id="{51632E57-7591-0DEE-D1DB-9B192B404D6A}"/>
              </a:ext>
            </a:extLst>
          </p:cNvPr>
          <p:cNvPicPr>
            <a:picLocks noChangeAspect="1"/>
          </p:cNvPicPr>
          <p:nvPr/>
        </p:nvPicPr>
        <p:blipFill>
          <a:blip r:embed="rId3"/>
          <a:stretch>
            <a:fillRect/>
          </a:stretch>
        </p:blipFill>
        <p:spPr>
          <a:xfrm>
            <a:off x="490057" y="4328285"/>
            <a:ext cx="2286000" cy="2286000"/>
          </a:xfrm>
          <a:prstGeom prst="rect">
            <a:avLst/>
          </a:prstGeom>
        </p:spPr>
      </p:pic>
      <p:pic>
        <p:nvPicPr>
          <p:cNvPr id="9" name="Picture 8">
            <a:extLst>
              <a:ext uri="{FF2B5EF4-FFF2-40B4-BE49-F238E27FC236}">
                <a16:creationId xmlns:a16="http://schemas.microsoft.com/office/drawing/2014/main" id="{AD5407F2-4982-0143-6C45-904B3F519237}"/>
              </a:ext>
            </a:extLst>
          </p:cNvPr>
          <p:cNvPicPr>
            <a:picLocks noChangeAspect="1"/>
          </p:cNvPicPr>
          <p:nvPr/>
        </p:nvPicPr>
        <p:blipFill>
          <a:blip r:embed="rId4"/>
          <a:stretch>
            <a:fillRect/>
          </a:stretch>
        </p:blipFill>
        <p:spPr>
          <a:xfrm>
            <a:off x="5958088" y="4471160"/>
            <a:ext cx="2143125" cy="2143125"/>
          </a:xfrm>
          <a:prstGeom prst="rect">
            <a:avLst/>
          </a:prstGeom>
        </p:spPr>
      </p:pic>
      <p:pic>
        <p:nvPicPr>
          <p:cNvPr id="10" name="Picture 9">
            <a:extLst>
              <a:ext uri="{FF2B5EF4-FFF2-40B4-BE49-F238E27FC236}">
                <a16:creationId xmlns:a16="http://schemas.microsoft.com/office/drawing/2014/main" id="{03BED561-885D-6DDE-73E2-D13214EB282A}"/>
              </a:ext>
            </a:extLst>
          </p:cNvPr>
          <p:cNvPicPr>
            <a:picLocks noChangeAspect="1"/>
          </p:cNvPicPr>
          <p:nvPr/>
        </p:nvPicPr>
        <p:blipFill>
          <a:blip r:embed="rId5"/>
          <a:stretch>
            <a:fillRect/>
          </a:stretch>
        </p:blipFill>
        <p:spPr>
          <a:xfrm>
            <a:off x="8948537" y="4695031"/>
            <a:ext cx="2914650" cy="1571625"/>
          </a:xfrm>
          <a:prstGeom prst="rect">
            <a:avLst/>
          </a:prstGeom>
        </p:spPr>
      </p:pic>
      <p:pic>
        <p:nvPicPr>
          <p:cNvPr id="11" name="Picture 10">
            <a:extLst>
              <a:ext uri="{FF2B5EF4-FFF2-40B4-BE49-F238E27FC236}">
                <a16:creationId xmlns:a16="http://schemas.microsoft.com/office/drawing/2014/main" id="{4C14B82A-9A82-4515-0EC5-FF223D55B055}"/>
              </a:ext>
            </a:extLst>
          </p:cNvPr>
          <p:cNvPicPr>
            <a:picLocks noChangeAspect="1"/>
          </p:cNvPicPr>
          <p:nvPr/>
        </p:nvPicPr>
        <p:blipFill>
          <a:blip r:embed="rId6"/>
          <a:stretch>
            <a:fillRect/>
          </a:stretch>
        </p:blipFill>
        <p:spPr>
          <a:xfrm>
            <a:off x="3522591" y="4399722"/>
            <a:ext cx="1536580" cy="2143125"/>
          </a:xfrm>
          <a:prstGeom prst="rect">
            <a:avLst/>
          </a:prstGeom>
        </p:spPr>
      </p:pic>
    </p:spTree>
    <p:extLst>
      <p:ext uri="{BB962C8B-B14F-4D97-AF65-F5344CB8AC3E}">
        <p14:creationId xmlns:p14="http://schemas.microsoft.com/office/powerpoint/2010/main" val="1794624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ADMINSITRATION</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26</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3685757657"/>
              </p:ext>
            </p:extLst>
          </p:nvPr>
        </p:nvGraphicFramePr>
        <p:xfrm>
          <a:off x="1568810" y="1675227"/>
          <a:ext cx="9395601" cy="4715277"/>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Salaries</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233,000.00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242,600.80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258,815.00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16,214.20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Overtime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40545232"/>
                  </a:ext>
                </a:extLst>
              </a:tr>
              <a:tr h="321067">
                <a:tc>
                  <a:txBody>
                    <a:bodyPr/>
                    <a:lstStyle/>
                    <a:p>
                      <a:pPr algn="l" fontAlgn="b"/>
                      <a:r>
                        <a:rPr lang="en-US" sz="1100" b="1" i="0" u="none" strike="noStrike" dirty="0">
                          <a:effectLst/>
                          <a:latin typeface="Calibri" panose="020F0502020204030204" pitchFamily="34" charset="0"/>
                        </a:rPr>
                        <a:t>FICA Expenses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14,446.00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15,041.25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16,046.53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1,005.28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FICA Medicare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3,378.50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3,517.71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3,752.82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235.11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Retirement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19,200.00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23,660.08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25,281.50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1,621.42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Health Insurance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28,998.72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28,998.72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27,140.00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1,858.00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Vision</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104.00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157.20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201.00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44.00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Dental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640.00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961.20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996.00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35.00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$25,000 Life/AD&amp;D</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243.00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243.00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243.00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Professional Services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(5,000.00)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Legal Fees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84,000.00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85,000.00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100,000.00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Postage/Transport Fees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350.00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Communication Services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22,870.96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112,695.79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169,546.00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56,850.21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1311969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ADMINISTRATION</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27</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1909102221"/>
              </p:ext>
            </p:extLst>
          </p:nvPr>
        </p:nvGraphicFramePr>
        <p:xfrm>
          <a:off x="1568810" y="1675227"/>
          <a:ext cx="9395601" cy="4715277"/>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Plaques/awards</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650.00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(100.00)</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dirty="0">
                          <a:effectLst/>
                          <a:latin typeface="Calibri" panose="020F0502020204030204" pitchFamily="34" charset="0"/>
                        </a:rPr>
                        <a:t>Office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511944789"/>
                  </a:ext>
                </a:extLst>
              </a:tr>
              <a:tr h="321067">
                <a:tc>
                  <a:txBody>
                    <a:bodyPr/>
                    <a:lstStyle/>
                    <a:p>
                      <a:pPr algn="l" fontAlgn="b"/>
                      <a:r>
                        <a:rPr lang="en-US" sz="1100" b="1" i="0" u="none" strike="noStrike">
                          <a:effectLst/>
                          <a:latin typeface="Calibri" panose="020F0502020204030204" pitchFamily="34" charset="0"/>
                        </a:rPr>
                        <a:t>Subscriptions/Dues/Training</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Travel and Per Diem</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Newsletter Mailout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9,000.00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9,000.00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11,000.00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Luncheons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1,500.00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Seminars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Misc. Expn. &amp; Other Current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2,500.00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(500.00)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Operating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Cap Improvement-Building</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Cap Equipment -Other</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Cap Improvement-Machinery</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ctr"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425,081.18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a:effectLst/>
                          <a:latin typeface="Calibri" panose="020F0502020204030204" pitchFamily="34" charset="0"/>
                        </a:rPr>
                        <a:t> $          546,975.75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631,822.00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ctr" fontAlgn="b"/>
                      <a:r>
                        <a:rPr lang="en-US" sz="1100" b="1" i="0" u="none" strike="noStrike" dirty="0">
                          <a:effectLst/>
                          <a:latin typeface="Calibri" panose="020F0502020204030204" pitchFamily="34" charset="0"/>
                        </a:rPr>
                        <a:t> $           84,847.00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77596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ADMINISTRATION</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28</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sp>
        <p:nvSpPr>
          <p:cNvPr id="6" name="Content Placeholder 5">
            <a:extLst>
              <a:ext uri="{FF2B5EF4-FFF2-40B4-BE49-F238E27FC236}">
                <a16:creationId xmlns:a16="http://schemas.microsoft.com/office/drawing/2014/main" id="{FF93440F-C5BE-0EFD-DDAD-A0698F759FFC}"/>
              </a:ext>
            </a:extLst>
          </p:cNvPr>
          <p:cNvSpPr>
            <a:spLocks noGrp="1"/>
          </p:cNvSpPr>
          <p:nvPr>
            <p:ph idx="1"/>
          </p:nvPr>
        </p:nvSpPr>
        <p:spPr/>
        <p:txBody>
          <a:bodyPr>
            <a:normAutofit fontScale="70000" lnSpcReduction="20000"/>
          </a:bodyPr>
          <a:lstStyle/>
          <a:p>
            <a:r>
              <a:rPr lang="en-US" u="sng" dirty="0"/>
              <a:t>Health Insurance</a:t>
            </a:r>
            <a:r>
              <a:rPr lang="en-US" dirty="0"/>
              <a:t>:  Town pays $9,047.00/ Annually  per Employee. Employee pays for Spouse and Dependent(s) coverage.</a:t>
            </a:r>
          </a:p>
          <a:p>
            <a:endParaRPr lang="en-US" dirty="0"/>
          </a:p>
          <a:p>
            <a:r>
              <a:rPr lang="en-US" u="sng" dirty="0"/>
              <a:t>Dental Insurance</a:t>
            </a:r>
            <a:r>
              <a:rPr lang="en-US" dirty="0"/>
              <a:t>:  Town pays $332/Annually per Employee</a:t>
            </a:r>
          </a:p>
          <a:p>
            <a:endParaRPr lang="en-US" dirty="0"/>
          </a:p>
          <a:p>
            <a:r>
              <a:rPr lang="en-US" u="sng" dirty="0"/>
              <a:t>Vision Insurance</a:t>
            </a:r>
            <a:r>
              <a:rPr lang="en-US" dirty="0"/>
              <a:t>:  Town pays $67/Annually per Employee</a:t>
            </a:r>
          </a:p>
          <a:p>
            <a:endParaRPr lang="en-US" dirty="0"/>
          </a:p>
          <a:p>
            <a:r>
              <a:rPr lang="en-US" u="sng" dirty="0"/>
              <a:t>AD&amp;D</a:t>
            </a:r>
            <a:r>
              <a:rPr lang="en-US" dirty="0"/>
              <a:t>:  Town pays $81/Annually per Employee</a:t>
            </a:r>
          </a:p>
          <a:p>
            <a:endParaRPr lang="en-US" dirty="0"/>
          </a:p>
          <a:p>
            <a:r>
              <a:rPr lang="en-US" u="sng" dirty="0"/>
              <a:t>Communications</a:t>
            </a:r>
            <a:r>
              <a:rPr lang="en-US" dirty="0"/>
              <a:t>:  All expenditures for IT related items will be billed to the Administrative Department</a:t>
            </a:r>
          </a:p>
          <a:p>
            <a:endParaRPr lang="en-US" dirty="0"/>
          </a:p>
          <a:p>
            <a:r>
              <a:rPr lang="en-US" u="sng" dirty="0"/>
              <a:t>Salaries</a:t>
            </a:r>
            <a:r>
              <a:rPr lang="en-US" dirty="0"/>
              <a:t>:  Increased with COLA or approved increase.  Increases trickle down to FICA, FICA Med and Retirement.</a:t>
            </a:r>
          </a:p>
          <a:p>
            <a:endParaRPr lang="en-US" dirty="0"/>
          </a:p>
        </p:txBody>
      </p:sp>
    </p:spTree>
    <p:extLst>
      <p:ext uri="{BB962C8B-B14F-4D97-AF65-F5344CB8AC3E}">
        <p14:creationId xmlns:p14="http://schemas.microsoft.com/office/powerpoint/2010/main" val="66623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CLERK</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29</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4078298485"/>
              </p:ext>
            </p:extLst>
          </p:nvPr>
        </p:nvGraphicFramePr>
        <p:xfrm>
          <a:off x="1568810" y="1675227"/>
          <a:ext cx="9395601" cy="4715277"/>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Salaries</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79,567.50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81,946.80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90,000.00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8,053.20 </a:t>
                      </a:r>
                    </a:p>
                  </a:txBody>
                  <a:tcPr marL="9525" marR="9525" marT="9525" marB="0"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Overtime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7276250"/>
                  </a:ext>
                </a:extLst>
              </a:tr>
              <a:tr h="321067">
                <a:tc>
                  <a:txBody>
                    <a:bodyPr/>
                    <a:lstStyle/>
                    <a:p>
                      <a:pPr algn="l" fontAlgn="b"/>
                      <a:r>
                        <a:rPr lang="en-US" sz="1100" b="1" i="0" u="none" strike="noStrike">
                          <a:effectLst/>
                          <a:latin typeface="Calibri" panose="020F0502020204030204" pitchFamily="34" charset="0"/>
                        </a:rPr>
                        <a:t>FICA Expenses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4,933.19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5,080.70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5,580.00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499.30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FICA Medicare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1,513.73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1,188.23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1,305.00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116.77 </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Retirement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7,956.75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8,194.68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9,000.00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805.32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Health Insurance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9,666.24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9,666.24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9,047.00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(619.44)</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Dental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320.00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320.40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332.00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12.00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dirty="0">
                          <a:effectLst/>
                          <a:latin typeface="Calibri" panose="020F0502020204030204" pitchFamily="34" charset="0"/>
                        </a:rPr>
                        <a:t>Vision</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52.40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52.40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15.00  </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Life &amp; AD&amp;D</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Travel/Per Diem</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Professional Services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18,336.82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(500.00)</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Postage/Transport Fees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Communications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2,448.00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427691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2A9CD2-A561-411E-B5F0-4B8F89C09F38}"/>
              </a:ext>
            </a:extLst>
          </p:cNvPr>
          <p:cNvSpPr>
            <a:spLocks noGrp="1"/>
          </p:cNvSpPr>
          <p:nvPr>
            <p:ph type="title"/>
          </p:nvPr>
        </p:nvSpPr>
        <p:spPr>
          <a:xfrm>
            <a:off x="594360" y="640263"/>
            <a:ext cx="3822192" cy="1344975"/>
          </a:xfrm>
        </p:spPr>
        <p:txBody>
          <a:bodyPr>
            <a:normAutofit/>
          </a:bodyPr>
          <a:lstStyle/>
          <a:p>
            <a:r>
              <a:rPr lang="en-US" sz="3600" b="1" dirty="0">
                <a:solidFill>
                  <a:schemeClr val="bg1"/>
                </a:solidFill>
              </a:rPr>
              <a:t>FY 22/23 Revenues</a:t>
            </a:r>
          </a:p>
        </p:txBody>
      </p:sp>
      <p:cxnSp>
        <p:nvCxnSpPr>
          <p:cNvPr id="39" name="Straight Connector 38">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7524CB-5FB2-4CE3-AAB5-5F82A83A435B}"/>
              </a:ext>
            </a:extLst>
          </p:cNvPr>
          <p:cNvSpPr>
            <a:spLocks noGrp="1"/>
          </p:cNvSpPr>
          <p:nvPr>
            <p:ph idx="1"/>
          </p:nvPr>
        </p:nvSpPr>
        <p:spPr>
          <a:xfrm>
            <a:off x="593610" y="2121763"/>
            <a:ext cx="3822192" cy="3773010"/>
          </a:xfrm>
        </p:spPr>
        <p:txBody>
          <a:bodyPr>
            <a:normAutofit/>
          </a:bodyPr>
          <a:lstStyle/>
          <a:p>
            <a:pPr marL="0" indent="0">
              <a:buNone/>
            </a:pPr>
            <a:endParaRPr lang="en-US" sz="2000" dirty="0">
              <a:solidFill>
                <a:schemeClr val="bg1"/>
              </a:solidFill>
            </a:endParaRPr>
          </a:p>
          <a:p>
            <a:pPr marL="0" indent="0" algn="ctr">
              <a:buNone/>
            </a:pPr>
            <a:r>
              <a:rPr lang="en-US" sz="2000" dirty="0">
                <a:solidFill>
                  <a:schemeClr val="bg1"/>
                </a:solidFill>
              </a:rPr>
              <a:t>Ad Valorem Tax Rate</a:t>
            </a:r>
          </a:p>
          <a:p>
            <a:pPr marL="0" indent="0">
              <a:buNone/>
            </a:pPr>
            <a:endParaRPr lang="en-US" sz="2000" dirty="0">
              <a:solidFill>
                <a:schemeClr val="bg1"/>
              </a:solidFill>
            </a:endParaRPr>
          </a:p>
        </p:txBody>
      </p:sp>
      <p:sp>
        <p:nvSpPr>
          <p:cNvPr id="6" name="Slide Number Placeholder 5">
            <a:extLst>
              <a:ext uri="{FF2B5EF4-FFF2-40B4-BE49-F238E27FC236}">
                <a16:creationId xmlns:a16="http://schemas.microsoft.com/office/drawing/2014/main" id="{7D9038E8-8AA4-4014-89B8-DB7CF9883F56}"/>
              </a:ext>
            </a:extLst>
          </p:cNvPr>
          <p:cNvSpPr>
            <a:spLocks noGrp="1"/>
          </p:cNvSpPr>
          <p:nvPr>
            <p:ph type="sldNum" sz="quarter" idx="12"/>
          </p:nvPr>
        </p:nvSpPr>
        <p:spPr>
          <a:xfrm>
            <a:off x="8610600" y="6356350"/>
            <a:ext cx="2743200" cy="365125"/>
          </a:xfrm>
        </p:spPr>
        <p:txBody>
          <a:bodyPr>
            <a:normAutofit/>
          </a:bodyPr>
          <a:lstStyle/>
          <a:p>
            <a:pPr>
              <a:spcAft>
                <a:spcPts val="600"/>
              </a:spcAft>
            </a:pPr>
            <a:fld id="{3D0898A3-B1BC-48AD-B2FD-CFD762237254}" type="slidenum">
              <a:rPr lang="en-US"/>
              <a:pPr>
                <a:spcAft>
                  <a:spcPts val="600"/>
                </a:spcAft>
              </a:pPr>
              <a:t>3</a:t>
            </a:fld>
            <a:endParaRPr lang="en-US"/>
          </a:p>
        </p:txBody>
      </p:sp>
      <p:graphicFrame>
        <p:nvGraphicFramePr>
          <p:cNvPr id="4" name="Table 4">
            <a:extLst>
              <a:ext uri="{FF2B5EF4-FFF2-40B4-BE49-F238E27FC236}">
                <a16:creationId xmlns:a16="http://schemas.microsoft.com/office/drawing/2014/main" id="{F0C527C0-DAEE-4664-AFCE-5C0FE4160878}"/>
              </a:ext>
            </a:extLst>
          </p:cNvPr>
          <p:cNvGraphicFramePr>
            <a:graphicFrameLocks noGrp="1"/>
          </p:cNvGraphicFramePr>
          <p:nvPr>
            <p:extLst>
              <p:ext uri="{D42A27DB-BD31-4B8C-83A1-F6EECF244321}">
                <p14:modId xmlns:p14="http://schemas.microsoft.com/office/powerpoint/2010/main" val="3765465691"/>
              </p:ext>
            </p:extLst>
          </p:nvPr>
        </p:nvGraphicFramePr>
        <p:xfrm>
          <a:off x="5535158" y="484632"/>
          <a:ext cx="5747770" cy="6260680"/>
        </p:xfrm>
        <a:graphic>
          <a:graphicData uri="http://schemas.openxmlformats.org/drawingml/2006/table">
            <a:tbl>
              <a:tblPr firstRow="1" bandRow="1">
                <a:solidFill>
                  <a:schemeClr val="bg1"/>
                </a:solidFill>
                <a:tableStyleId>{5C22544A-7EE6-4342-B048-85BDC9FD1C3A}</a:tableStyleId>
              </a:tblPr>
              <a:tblGrid>
                <a:gridCol w="1580724">
                  <a:extLst>
                    <a:ext uri="{9D8B030D-6E8A-4147-A177-3AD203B41FA5}">
                      <a16:colId xmlns:a16="http://schemas.microsoft.com/office/drawing/2014/main" val="2259542112"/>
                    </a:ext>
                  </a:extLst>
                </a:gridCol>
                <a:gridCol w="1729330">
                  <a:extLst>
                    <a:ext uri="{9D8B030D-6E8A-4147-A177-3AD203B41FA5}">
                      <a16:colId xmlns:a16="http://schemas.microsoft.com/office/drawing/2014/main" val="1759106957"/>
                    </a:ext>
                  </a:extLst>
                </a:gridCol>
                <a:gridCol w="2437716">
                  <a:extLst>
                    <a:ext uri="{9D8B030D-6E8A-4147-A177-3AD203B41FA5}">
                      <a16:colId xmlns:a16="http://schemas.microsoft.com/office/drawing/2014/main" val="2676654371"/>
                    </a:ext>
                  </a:extLst>
                </a:gridCol>
              </a:tblGrid>
              <a:tr h="358331">
                <a:tc>
                  <a:txBody>
                    <a:bodyPr/>
                    <a:lstStyle/>
                    <a:p>
                      <a:pPr algn="ctr"/>
                      <a:r>
                        <a:rPr lang="en-US" sz="1400" b="0" cap="none" spc="0">
                          <a:solidFill>
                            <a:schemeClr val="bg1"/>
                          </a:solidFill>
                        </a:rPr>
                        <a:t>Year</a:t>
                      </a:r>
                    </a:p>
                  </a:txBody>
                  <a:tcPr marL="65431" marR="29312" marT="50332" marB="50332"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algn="ctr"/>
                      <a:r>
                        <a:rPr lang="en-US" sz="1400" b="0" cap="none" spc="0">
                          <a:solidFill>
                            <a:schemeClr val="bg1"/>
                          </a:solidFill>
                        </a:rPr>
                        <a:t>Rate</a:t>
                      </a:r>
                    </a:p>
                  </a:txBody>
                  <a:tcPr marL="65431" marR="29312" marT="50332" marB="50332"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algn="ctr"/>
                      <a:r>
                        <a:rPr lang="en-US" sz="1400" b="0" cap="none" spc="0">
                          <a:solidFill>
                            <a:schemeClr val="bg1"/>
                          </a:solidFill>
                        </a:rPr>
                        <a:t>Revenue</a:t>
                      </a:r>
                    </a:p>
                  </a:txBody>
                  <a:tcPr marL="65431" marR="29312" marT="50332" marB="50332"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4010049808"/>
                  </a:ext>
                </a:extLst>
              </a:tr>
              <a:tr h="358331">
                <a:tc>
                  <a:txBody>
                    <a:bodyPr/>
                    <a:lstStyle/>
                    <a:p>
                      <a:pPr algn="ctr"/>
                      <a:r>
                        <a:rPr lang="en-US" sz="1400" cap="none" spc="0" dirty="0">
                          <a:solidFill>
                            <a:schemeClr val="tx1"/>
                          </a:solidFill>
                        </a:rPr>
                        <a:t>08/09</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ctr"/>
                      <a:r>
                        <a:rPr lang="en-US" sz="1400" cap="none" spc="0">
                          <a:solidFill>
                            <a:schemeClr val="tx1"/>
                          </a:solidFill>
                        </a:rPr>
                        <a:t>3.228</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pPr algn="ctr"/>
                      <a:r>
                        <a:rPr lang="en-US" sz="1400" cap="none" spc="0" dirty="0">
                          <a:solidFill>
                            <a:schemeClr val="tx1"/>
                          </a:solidFill>
                        </a:rPr>
                        <a:t>$1,676,783</a:t>
                      </a:r>
                    </a:p>
                  </a:txBody>
                  <a:tcPr marL="65431" marR="29312" marT="50332" marB="50332">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2820515646"/>
                  </a:ext>
                </a:extLst>
              </a:tr>
              <a:tr h="358331">
                <a:tc>
                  <a:txBody>
                    <a:bodyPr/>
                    <a:lstStyle/>
                    <a:p>
                      <a:pPr algn="ctr"/>
                      <a:r>
                        <a:rPr lang="en-US" sz="1400" cap="none" spc="0" dirty="0">
                          <a:solidFill>
                            <a:schemeClr val="tx1"/>
                          </a:solidFill>
                        </a:rPr>
                        <a:t>09/10</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a:solidFill>
                            <a:schemeClr val="tx1"/>
                          </a:solidFill>
                        </a:rPr>
                        <a:t>3.228</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dirty="0">
                          <a:solidFill>
                            <a:schemeClr val="tx1"/>
                          </a:solidFill>
                        </a:rPr>
                        <a:t>$1,626,192</a:t>
                      </a:r>
                    </a:p>
                  </a:txBody>
                  <a:tcPr marL="65431" marR="29312" marT="50332" marB="50332">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938971291"/>
                  </a:ext>
                </a:extLst>
              </a:tr>
              <a:tr h="358331">
                <a:tc>
                  <a:txBody>
                    <a:bodyPr/>
                    <a:lstStyle/>
                    <a:p>
                      <a:pPr algn="ctr"/>
                      <a:r>
                        <a:rPr lang="en-US" sz="1400" cap="none" spc="0" dirty="0">
                          <a:solidFill>
                            <a:schemeClr val="tx1"/>
                          </a:solidFill>
                        </a:rPr>
                        <a:t>10/11</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a:solidFill>
                            <a:schemeClr val="tx1"/>
                          </a:solidFill>
                        </a:rPr>
                        <a:t>3.228</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dirty="0">
                          <a:solidFill>
                            <a:schemeClr val="tx1"/>
                          </a:solidFill>
                        </a:rPr>
                        <a:t>$1,513,192</a:t>
                      </a:r>
                    </a:p>
                  </a:txBody>
                  <a:tcPr marL="65431" marR="29312" marT="50332" marB="50332">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2674317773"/>
                  </a:ext>
                </a:extLst>
              </a:tr>
              <a:tr h="358331">
                <a:tc>
                  <a:txBody>
                    <a:bodyPr/>
                    <a:lstStyle/>
                    <a:p>
                      <a:pPr algn="ctr"/>
                      <a:r>
                        <a:rPr lang="en-US" sz="1400" cap="none" spc="0" dirty="0">
                          <a:solidFill>
                            <a:schemeClr val="tx1"/>
                          </a:solidFill>
                        </a:rPr>
                        <a:t>11/12</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a:solidFill>
                            <a:schemeClr val="tx1"/>
                          </a:solidFill>
                        </a:rPr>
                        <a:t>3.7896</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dirty="0">
                          <a:solidFill>
                            <a:schemeClr val="tx1"/>
                          </a:solidFill>
                        </a:rPr>
                        <a:t>$1,904,059</a:t>
                      </a:r>
                    </a:p>
                  </a:txBody>
                  <a:tcPr marL="65431" marR="29312" marT="50332" marB="50332">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506588382"/>
                  </a:ext>
                </a:extLst>
              </a:tr>
              <a:tr h="358331">
                <a:tc>
                  <a:txBody>
                    <a:bodyPr/>
                    <a:lstStyle/>
                    <a:p>
                      <a:pPr algn="ctr"/>
                      <a:r>
                        <a:rPr lang="en-US" sz="1400" cap="none" spc="0" dirty="0">
                          <a:solidFill>
                            <a:schemeClr val="tx1"/>
                          </a:solidFill>
                        </a:rPr>
                        <a:t>12/13</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a:solidFill>
                            <a:schemeClr val="tx1"/>
                          </a:solidFill>
                        </a:rPr>
                        <a:t>3.7896</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dirty="0">
                          <a:solidFill>
                            <a:schemeClr val="tx1"/>
                          </a:solidFill>
                        </a:rPr>
                        <a:t>$1,922,168</a:t>
                      </a:r>
                    </a:p>
                  </a:txBody>
                  <a:tcPr marL="65431" marR="29312" marT="50332" marB="50332">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963259507"/>
                  </a:ext>
                </a:extLst>
              </a:tr>
              <a:tr h="358331">
                <a:tc>
                  <a:txBody>
                    <a:bodyPr/>
                    <a:lstStyle/>
                    <a:p>
                      <a:pPr algn="ctr"/>
                      <a:r>
                        <a:rPr lang="en-US" sz="1400" cap="none" spc="0" dirty="0">
                          <a:solidFill>
                            <a:schemeClr val="tx1"/>
                          </a:solidFill>
                        </a:rPr>
                        <a:t>13/14</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a:solidFill>
                            <a:schemeClr val="tx1"/>
                          </a:solidFill>
                        </a:rPr>
                        <a:t>3.7896</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dirty="0">
                          <a:solidFill>
                            <a:schemeClr val="tx1"/>
                          </a:solidFill>
                        </a:rPr>
                        <a:t>$1,940,594</a:t>
                      </a:r>
                    </a:p>
                  </a:txBody>
                  <a:tcPr marL="65431" marR="29312" marT="50332" marB="50332">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939942942"/>
                  </a:ext>
                </a:extLst>
              </a:tr>
              <a:tr h="358331">
                <a:tc>
                  <a:txBody>
                    <a:bodyPr/>
                    <a:lstStyle/>
                    <a:p>
                      <a:pPr algn="ctr"/>
                      <a:r>
                        <a:rPr lang="en-US" sz="1400" cap="none" spc="0" dirty="0">
                          <a:solidFill>
                            <a:schemeClr val="tx1"/>
                          </a:solidFill>
                        </a:rPr>
                        <a:t>14/15</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a:solidFill>
                            <a:schemeClr val="tx1"/>
                          </a:solidFill>
                        </a:rPr>
                        <a:t>3.7896</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dirty="0">
                          <a:solidFill>
                            <a:schemeClr val="tx1"/>
                          </a:solidFill>
                        </a:rPr>
                        <a:t>$2,023,388</a:t>
                      </a:r>
                    </a:p>
                  </a:txBody>
                  <a:tcPr marL="65431" marR="29312" marT="50332" marB="50332">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582703155"/>
                  </a:ext>
                </a:extLst>
              </a:tr>
              <a:tr h="358331">
                <a:tc>
                  <a:txBody>
                    <a:bodyPr/>
                    <a:lstStyle/>
                    <a:p>
                      <a:pPr algn="ctr"/>
                      <a:r>
                        <a:rPr lang="en-US" sz="1400" cap="none" spc="0" dirty="0">
                          <a:solidFill>
                            <a:schemeClr val="tx1"/>
                          </a:solidFill>
                        </a:rPr>
                        <a:t>15/16</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a:solidFill>
                            <a:schemeClr val="tx1"/>
                          </a:solidFill>
                        </a:rPr>
                        <a:t>3.25</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dirty="0">
                          <a:solidFill>
                            <a:schemeClr val="tx1"/>
                          </a:solidFill>
                        </a:rPr>
                        <a:t>$1,815,762</a:t>
                      </a:r>
                    </a:p>
                  </a:txBody>
                  <a:tcPr marL="65431" marR="29312" marT="50332" marB="50332">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93798636"/>
                  </a:ext>
                </a:extLst>
              </a:tr>
              <a:tr h="358331">
                <a:tc>
                  <a:txBody>
                    <a:bodyPr/>
                    <a:lstStyle/>
                    <a:p>
                      <a:pPr algn="ctr"/>
                      <a:r>
                        <a:rPr lang="en-US" sz="1400" cap="none" spc="0" dirty="0">
                          <a:solidFill>
                            <a:schemeClr val="tx1"/>
                          </a:solidFill>
                        </a:rPr>
                        <a:t>16/17</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a:solidFill>
                            <a:schemeClr val="tx1"/>
                          </a:solidFill>
                        </a:rPr>
                        <a:t>3.25</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dirty="0">
                          <a:solidFill>
                            <a:schemeClr val="tx1"/>
                          </a:solidFill>
                        </a:rPr>
                        <a:t>$1,902,240</a:t>
                      </a:r>
                    </a:p>
                  </a:txBody>
                  <a:tcPr marL="65431" marR="29312" marT="50332" marB="50332">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763666536"/>
                  </a:ext>
                </a:extLst>
              </a:tr>
              <a:tr h="358331">
                <a:tc>
                  <a:txBody>
                    <a:bodyPr/>
                    <a:lstStyle/>
                    <a:p>
                      <a:pPr algn="ctr"/>
                      <a:r>
                        <a:rPr lang="en-US" sz="1400" cap="none" spc="0" dirty="0">
                          <a:solidFill>
                            <a:schemeClr val="tx1"/>
                          </a:solidFill>
                        </a:rPr>
                        <a:t>17/18</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a:solidFill>
                            <a:schemeClr val="tx1"/>
                          </a:solidFill>
                        </a:rPr>
                        <a:t>3.25</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dirty="0">
                          <a:solidFill>
                            <a:schemeClr val="tx1"/>
                          </a:solidFill>
                        </a:rPr>
                        <a:t>$2,006,829</a:t>
                      </a:r>
                    </a:p>
                  </a:txBody>
                  <a:tcPr marL="65431" marR="29312" marT="50332" marB="50332">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438020007"/>
                  </a:ext>
                </a:extLst>
              </a:tr>
              <a:tr h="358331">
                <a:tc>
                  <a:txBody>
                    <a:bodyPr/>
                    <a:lstStyle/>
                    <a:p>
                      <a:pPr algn="ctr"/>
                      <a:r>
                        <a:rPr lang="en-US" sz="1400" cap="none" spc="0" dirty="0">
                          <a:solidFill>
                            <a:schemeClr val="tx1"/>
                          </a:solidFill>
                        </a:rPr>
                        <a:t>18/19</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a:solidFill>
                            <a:schemeClr val="tx1"/>
                          </a:solidFill>
                        </a:rPr>
                        <a:t>3.7425</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dirty="0">
                          <a:solidFill>
                            <a:schemeClr val="tx1"/>
                          </a:solidFill>
                        </a:rPr>
                        <a:t>$2,433,876</a:t>
                      </a:r>
                    </a:p>
                  </a:txBody>
                  <a:tcPr marL="65431" marR="29312" marT="50332" marB="50332">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88275056"/>
                  </a:ext>
                </a:extLst>
              </a:tr>
              <a:tr h="358331">
                <a:tc>
                  <a:txBody>
                    <a:bodyPr/>
                    <a:lstStyle/>
                    <a:p>
                      <a:pPr algn="ctr"/>
                      <a:r>
                        <a:rPr lang="en-US" sz="1400" cap="none" spc="0" dirty="0">
                          <a:solidFill>
                            <a:schemeClr val="tx1"/>
                          </a:solidFill>
                        </a:rPr>
                        <a:t>19/20</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a:solidFill>
                            <a:schemeClr val="tx1"/>
                          </a:solidFill>
                        </a:rPr>
                        <a:t>3.7425</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dirty="0">
                          <a:solidFill>
                            <a:schemeClr val="tx1"/>
                          </a:solidFill>
                        </a:rPr>
                        <a:t>$2,591,469</a:t>
                      </a:r>
                    </a:p>
                  </a:txBody>
                  <a:tcPr marL="65431" marR="29312" marT="50332" marB="50332">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720351005"/>
                  </a:ext>
                </a:extLst>
              </a:tr>
              <a:tr h="358331">
                <a:tc>
                  <a:txBody>
                    <a:bodyPr/>
                    <a:lstStyle/>
                    <a:p>
                      <a:pPr algn="ctr"/>
                      <a:r>
                        <a:rPr lang="en-US" sz="1400" cap="none" spc="0" dirty="0">
                          <a:solidFill>
                            <a:schemeClr val="tx1"/>
                          </a:solidFill>
                        </a:rPr>
                        <a:t>20/21</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a:solidFill>
                            <a:schemeClr val="tx1"/>
                          </a:solidFill>
                        </a:rPr>
                        <a:t>3.7425</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pPr algn="ctr"/>
                      <a:r>
                        <a:rPr lang="en-US" sz="1400" cap="none" spc="0" dirty="0">
                          <a:solidFill>
                            <a:schemeClr val="tx1"/>
                          </a:solidFill>
                        </a:rPr>
                        <a:t>$2,704,312</a:t>
                      </a:r>
                    </a:p>
                  </a:txBody>
                  <a:tcPr marL="65431" marR="29312" marT="50332" marB="50332">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734317747"/>
                  </a:ext>
                </a:extLst>
              </a:tr>
              <a:tr h="358331">
                <a:tc>
                  <a:txBody>
                    <a:bodyPr/>
                    <a:lstStyle/>
                    <a:p>
                      <a:pPr algn="ctr"/>
                      <a:r>
                        <a:rPr lang="en-US" sz="1400" cap="none" spc="0" dirty="0">
                          <a:solidFill>
                            <a:schemeClr val="tx1"/>
                          </a:solidFill>
                        </a:rPr>
                        <a:t>21/22</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a:solidFill>
                            <a:schemeClr val="tx1"/>
                          </a:solidFill>
                        </a:rPr>
                        <a:t>3.7425</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pPr algn="ctr"/>
                      <a:r>
                        <a:rPr lang="en-US" sz="1400" cap="none" spc="0" dirty="0">
                          <a:solidFill>
                            <a:schemeClr val="tx1"/>
                          </a:solidFill>
                        </a:rPr>
                        <a:t>$2,827,428</a:t>
                      </a:r>
                    </a:p>
                  </a:txBody>
                  <a:tcPr marL="65431" marR="29312" marT="50332" marB="50332">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132765331"/>
                  </a:ext>
                </a:extLst>
              </a:tr>
              <a:tr h="358331">
                <a:tc>
                  <a:txBody>
                    <a:bodyPr/>
                    <a:lstStyle/>
                    <a:p>
                      <a:pPr algn="ctr"/>
                      <a:r>
                        <a:rPr lang="en-US" sz="1400" cap="none" spc="0" dirty="0">
                          <a:solidFill>
                            <a:schemeClr val="tx1"/>
                          </a:solidFill>
                        </a:rPr>
                        <a:t>22/23</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19050" cap="flat" cmpd="sng" algn="ctr">
                      <a:noFill/>
                      <a:prstDash val="solid"/>
                    </a:lnB>
                    <a:noFill/>
                  </a:tcPr>
                </a:tc>
                <a:tc>
                  <a:txBody>
                    <a:bodyPr/>
                    <a:lstStyle/>
                    <a:p>
                      <a:pPr algn="ctr"/>
                      <a:r>
                        <a:rPr lang="en-US" sz="1400" cap="none" spc="0">
                          <a:solidFill>
                            <a:schemeClr val="tx1"/>
                          </a:solidFill>
                        </a:rPr>
                        <a:t>3.7425</a:t>
                      </a:r>
                    </a:p>
                  </a:txBody>
                  <a:tcPr marL="65431" marR="29312" marT="50332" marB="50332">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noFill/>
                      <a:prstDash val="solid"/>
                    </a:lnB>
                    <a:noFill/>
                  </a:tcPr>
                </a:tc>
                <a:tc>
                  <a:txBody>
                    <a:bodyPr/>
                    <a:lstStyle/>
                    <a:p>
                      <a:pPr algn="ctr"/>
                      <a:r>
                        <a:rPr lang="en-US" sz="1400" cap="none" spc="0" dirty="0">
                          <a:solidFill>
                            <a:schemeClr val="tx1"/>
                          </a:solidFill>
                        </a:rPr>
                        <a:t>$3,115,509</a:t>
                      </a:r>
                    </a:p>
                  </a:txBody>
                  <a:tcPr marL="65431" marR="29312" marT="50332" marB="50332">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noFill/>
                      <a:prstDash val="solid"/>
                    </a:lnB>
                    <a:noFill/>
                  </a:tcPr>
                </a:tc>
                <a:extLst>
                  <a:ext uri="{0D108BD9-81ED-4DB2-BD59-A6C34878D82A}">
                    <a16:rowId xmlns:a16="http://schemas.microsoft.com/office/drawing/2014/main" val="1544641986"/>
                  </a:ext>
                </a:extLst>
              </a:tr>
              <a:tr h="358331">
                <a:tc>
                  <a:txBody>
                    <a:bodyPr/>
                    <a:lstStyle/>
                    <a:p>
                      <a:pPr algn="ctr"/>
                      <a:r>
                        <a:rPr lang="en-US" sz="1400" cap="none" spc="0" dirty="0">
                          <a:solidFill>
                            <a:schemeClr val="tx1"/>
                          </a:solidFill>
                        </a:rPr>
                        <a:t>23/24</a:t>
                      </a:r>
                    </a:p>
                  </a:txBody>
                  <a:tcPr marL="65431" marR="29312" marT="50332" marB="50332">
                    <a:lnL w="19050" cap="flat" cmpd="sng" algn="ctr">
                      <a:solidFill>
                        <a:schemeClr val="tx1"/>
                      </a:solidFill>
                      <a:prstDash val="solid"/>
                    </a:lnL>
                    <a:lnR w="6350" cap="flat" cmpd="sng" algn="ctr">
                      <a:solidFill>
                        <a:schemeClr val="tx1">
                          <a:lumMod val="50000"/>
                          <a:lumOff val="50000"/>
                        </a:schemeClr>
                      </a:solidFill>
                      <a:prstDash val="solid"/>
                      <a:round/>
                      <a:headEnd type="none" w="med" len="med"/>
                      <a:tailEnd type="none" w="med" len="med"/>
                    </a:lnR>
                    <a:lnT w="12700" cmpd="sng">
                      <a:noFill/>
                      <a:prstDash val="solid"/>
                    </a:lnT>
                    <a:lnB w="19050" cap="flat" cmpd="sng" algn="ctr">
                      <a:solidFill>
                        <a:schemeClr val="tx1"/>
                      </a:solidFill>
                      <a:prstDash val="solid"/>
                    </a:lnB>
                    <a:noFill/>
                  </a:tcPr>
                </a:tc>
                <a:tc>
                  <a:txBody>
                    <a:bodyPr/>
                    <a:lstStyle/>
                    <a:p>
                      <a:pPr algn="ctr"/>
                      <a:r>
                        <a:rPr lang="en-US" sz="1400" cap="none" spc="0" dirty="0">
                          <a:solidFill>
                            <a:schemeClr val="tx1"/>
                          </a:solidFill>
                        </a:rPr>
                        <a:t>3.7425</a:t>
                      </a:r>
                    </a:p>
                  </a:txBody>
                  <a:tcPr marL="65431" marR="29312" marT="50332" marB="50332">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12700" cmpd="sng">
                      <a:noFill/>
                      <a:prstDash val="solid"/>
                    </a:lnT>
                    <a:lnB w="19050" cap="flat" cmpd="sng" algn="ctr">
                      <a:solidFill>
                        <a:schemeClr val="tx1"/>
                      </a:solidFill>
                      <a:prstDash val="solid"/>
                    </a:lnB>
                    <a:noFill/>
                  </a:tcPr>
                </a:tc>
                <a:tc>
                  <a:txBody>
                    <a:bodyPr/>
                    <a:lstStyle/>
                    <a:p>
                      <a:pPr algn="ctr"/>
                      <a:r>
                        <a:rPr lang="en-US" sz="1400" cap="none" spc="0" dirty="0">
                          <a:solidFill>
                            <a:schemeClr val="tx1"/>
                          </a:solidFill>
                        </a:rPr>
                        <a:t> $3,391,806 </a:t>
                      </a:r>
                    </a:p>
                    <a:p>
                      <a:pPr algn="ctr"/>
                      <a:endParaRPr lang="en-US" sz="1400" cap="none" spc="0" dirty="0">
                        <a:solidFill>
                          <a:schemeClr val="tx1"/>
                        </a:solidFill>
                      </a:endParaRPr>
                    </a:p>
                  </a:txBody>
                  <a:tcPr marL="65431" marR="29312" marT="50332" marB="50332">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3598113377"/>
                  </a:ext>
                </a:extLst>
              </a:tr>
            </a:tbl>
          </a:graphicData>
        </a:graphic>
      </p:graphicFrame>
      <p:pic>
        <p:nvPicPr>
          <p:cNvPr id="7" name="Picture 6">
            <a:extLst>
              <a:ext uri="{FF2B5EF4-FFF2-40B4-BE49-F238E27FC236}">
                <a16:creationId xmlns:a16="http://schemas.microsoft.com/office/drawing/2014/main" id="{5D1460B2-392D-DE03-9657-90FBB983A72F}"/>
              </a:ext>
            </a:extLst>
          </p:cNvPr>
          <p:cNvPicPr>
            <a:picLocks noChangeAspect="1"/>
          </p:cNvPicPr>
          <p:nvPr/>
        </p:nvPicPr>
        <p:blipFill>
          <a:blip r:embed="rId2"/>
          <a:stretch>
            <a:fillRect/>
          </a:stretch>
        </p:blipFill>
        <p:spPr>
          <a:xfrm>
            <a:off x="1160082" y="3351280"/>
            <a:ext cx="2259335" cy="2266706"/>
          </a:xfrm>
          <a:prstGeom prst="rect">
            <a:avLst/>
          </a:prstGeom>
        </p:spPr>
      </p:pic>
    </p:spTree>
    <p:extLst>
      <p:ext uri="{BB962C8B-B14F-4D97-AF65-F5344CB8AC3E}">
        <p14:creationId xmlns:p14="http://schemas.microsoft.com/office/powerpoint/2010/main" val="3214011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CLERK</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30</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1604991718"/>
              </p:ext>
            </p:extLst>
          </p:nvPr>
        </p:nvGraphicFramePr>
        <p:xfrm>
          <a:off x="1568810" y="1675227"/>
          <a:ext cx="9395601" cy="3242147"/>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Misc. </a:t>
                      </a:r>
                      <a:r>
                        <a:rPr lang="en-US" sz="1100" b="1" i="0" u="none" strike="noStrike" dirty="0" err="1">
                          <a:effectLst/>
                          <a:latin typeface="Calibri" panose="020F0502020204030204" pitchFamily="34" charset="0"/>
                        </a:rPr>
                        <a:t>Expn</a:t>
                      </a:r>
                      <a:r>
                        <a:rPr lang="en-US" sz="1100" b="1" i="0" u="none" strike="noStrike" dirty="0">
                          <a:effectLst/>
                          <a:latin typeface="Calibri" panose="020F0502020204030204" pitchFamily="34" charset="0"/>
                        </a:rPr>
                        <a:t>. &amp; Other Current</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250.00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Office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600.00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Advertising</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Operating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Elections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Subscriptions/Dues/Training</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2,995.00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2,995.00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3,245.00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Capital Expenditures - Other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Cap Improvement-Machinery</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b">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137,470.63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124,725.45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133,357.00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8,631.00</a:t>
                      </a:r>
                    </a:p>
                  </a:txBody>
                  <a:tcPr marL="9525" marR="9525" marT="9525" marB="0" anchor="b">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bl>
          </a:graphicData>
        </a:graphic>
      </p:graphicFrame>
    </p:spTree>
    <p:extLst>
      <p:ext uri="{BB962C8B-B14F-4D97-AF65-F5344CB8AC3E}">
        <p14:creationId xmlns:p14="http://schemas.microsoft.com/office/powerpoint/2010/main" val="1259029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FINANCE</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31</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311912681"/>
              </p:ext>
            </p:extLst>
          </p:nvPr>
        </p:nvGraphicFramePr>
        <p:xfrm>
          <a:off x="1568810" y="1675227"/>
          <a:ext cx="9395601" cy="4715277"/>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Salaries</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119,567.50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129,336.68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123,600.00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(5,736.68)</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dirty="0">
                          <a:effectLst/>
                          <a:latin typeface="Calibri" panose="020F0502020204030204" pitchFamily="34" charset="0"/>
                        </a:rPr>
                        <a:t>Overtime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758981354"/>
                  </a:ext>
                </a:extLst>
              </a:tr>
              <a:tr h="321067">
                <a:tc>
                  <a:txBody>
                    <a:bodyPr/>
                    <a:lstStyle/>
                    <a:p>
                      <a:pPr algn="l" fontAlgn="b"/>
                      <a:r>
                        <a:rPr lang="en-US" sz="1100" b="1" i="0" u="none" strike="noStrike">
                          <a:effectLst/>
                          <a:latin typeface="Calibri" panose="020F0502020204030204" pitchFamily="34" charset="0"/>
                        </a:rPr>
                        <a:t>FICA Expenses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7,413.19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8,018.87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7,663.00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(356.00)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FICA Medicare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1,733.73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1,875.38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1,792.00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(83.00)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Retirement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11,956.75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12,993.67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12,360.00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(633.67)</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Health Insurance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19,332.48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19,332.48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18,094.00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(1,239.00)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Dental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640.80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640.80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664.00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dirty="0">
                          <a:effectLst/>
                          <a:latin typeface="Calibri" panose="020F0502020204030204" pitchFamily="34" charset="0"/>
                        </a:rPr>
                        <a:t>Vision</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104.80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104.80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134.00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29.00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Life AD&amp;D</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162.00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162.00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162.00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Travel and Per Diem</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Professional Services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18,000.00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Other Contractual Services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16,150.00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19,650.00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19,650.00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Town Fire Service Fee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4133353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FINANCE</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32</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2859306565"/>
              </p:ext>
            </p:extLst>
          </p:nvPr>
        </p:nvGraphicFramePr>
        <p:xfrm>
          <a:off x="1568810" y="1675227"/>
          <a:ext cx="9395601" cy="4715277"/>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Fire Restricted Reserve</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53,740.85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102,677.00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47,341.00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(55,336.00)</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dirty="0">
                          <a:effectLst/>
                          <a:latin typeface="Calibri" panose="020F0502020204030204" pitchFamily="34" charset="0"/>
                        </a:rPr>
                        <a:t>Postage/Transport Fees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821011195"/>
                  </a:ext>
                </a:extLst>
              </a:tr>
              <a:tr h="321067">
                <a:tc>
                  <a:txBody>
                    <a:bodyPr/>
                    <a:lstStyle/>
                    <a:p>
                      <a:pPr algn="l" fontAlgn="b"/>
                      <a:r>
                        <a:rPr lang="en-US" sz="1100" b="1" i="0" u="none" strike="noStrike">
                          <a:effectLst/>
                          <a:latin typeface="Calibri" panose="020F0502020204030204" pitchFamily="34" charset="0"/>
                        </a:rPr>
                        <a:t>Utilities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140,000.00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175,424.00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174,772.00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(652.00)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Rental &amp; Leasing</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7,100.00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8,900.00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12,173.00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3,273.00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General Insurance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165,000.00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203,064.00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38,064.00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A3 Bond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Executive Travel Accident Cov</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420.00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420.00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420.00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Communications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6,108.10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Misc. Expn. &amp; Other Current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Office Supplies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1,750.00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1,250.00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Operating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1,100.00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Subscriptions/Dues/Training</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3,150.00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3,150.00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3,700.00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Tuition Reimbursement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3172080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FINANCE</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33</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2642965267"/>
              </p:ext>
            </p:extLst>
          </p:nvPr>
        </p:nvGraphicFramePr>
        <p:xfrm>
          <a:off x="1568810" y="1675227"/>
          <a:ext cx="9395601" cy="2278946"/>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Solid Waste</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335,274.95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342,392.92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364,903.00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22,510.00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Cap Improvement-Building</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Cap Improvement-Other</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Capital Equipment - Other</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HR Related Expenses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829,005.15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1,017,078.60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1,022,842.00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(5,763.00)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bl>
          </a:graphicData>
        </a:graphic>
      </p:graphicFrame>
      <p:sp>
        <p:nvSpPr>
          <p:cNvPr id="3" name="TextBox 2">
            <a:extLst>
              <a:ext uri="{FF2B5EF4-FFF2-40B4-BE49-F238E27FC236}">
                <a16:creationId xmlns:a16="http://schemas.microsoft.com/office/drawing/2014/main" id="{E9E4DD23-3652-99C2-4188-D601A2992477}"/>
              </a:ext>
            </a:extLst>
          </p:cNvPr>
          <p:cNvSpPr txBox="1"/>
          <p:nvPr/>
        </p:nvSpPr>
        <p:spPr>
          <a:xfrm>
            <a:off x="1568810" y="4311941"/>
            <a:ext cx="939560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Fire Restricted Reserves will fund new Fire Services Agreement, New Tanker for Ocoee and stop gap should annexation occur.</a:t>
            </a:r>
          </a:p>
          <a:p>
            <a:pPr marL="285750" indent="-285750">
              <a:buFont typeface="Arial" panose="020B0604020202020204" pitchFamily="34" charset="0"/>
              <a:buChar char="•"/>
            </a:pPr>
            <a:r>
              <a:rPr lang="en-US" dirty="0"/>
              <a:t>General Insurance Increased</a:t>
            </a:r>
          </a:p>
          <a:p>
            <a:pPr marL="285750" indent="-285750">
              <a:buFont typeface="Arial" panose="020B0604020202020204" pitchFamily="34" charset="0"/>
              <a:buChar char="•"/>
            </a:pPr>
            <a:r>
              <a:rPr lang="en-US" dirty="0"/>
              <a:t>Since the Town is cashless the Credit Card Swipe Lease has increased</a:t>
            </a:r>
          </a:p>
          <a:p>
            <a:pPr marL="285750" indent="-285750">
              <a:buFont typeface="Arial" panose="020B0604020202020204" pitchFamily="34" charset="0"/>
              <a:buChar char="•"/>
            </a:pPr>
            <a:r>
              <a:rPr lang="en-US" dirty="0"/>
              <a:t>Decrease is due to the increase in Fire Services Agreement vs. the Fire Restricted Reserve from last FY</a:t>
            </a:r>
          </a:p>
        </p:txBody>
      </p:sp>
    </p:spTree>
    <p:extLst>
      <p:ext uri="{BB962C8B-B14F-4D97-AF65-F5344CB8AC3E}">
        <p14:creationId xmlns:p14="http://schemas.microsoft.com/office/powerpoint/2010/main" val="4261827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DEVELOPMENT SERVICES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34</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3360776848"/>
              </p:ext>
            </p:extLst>
          </p:nvPr>
        </p:nvGraphicFramePr>
        <p:xfrm>
          <a:off x="1568810" y="1675227"/>
          <a:ext cx="9395601" cy="2647489"/>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Prof Services - Planning &amp; Zoning Admin</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70,000.00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75,000.00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Prof Services - Planning &amp; Zoning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Building Inspection Fees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240,000.00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220,000.00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220,000.00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Postage/Transport Fees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Misc. Expn. &amp; Other Current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EAP Report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295,000.00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320,000.00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bl>
          </a:graphicData>
        </a:graphic>
      </p:graphicFrame>
      <p:sp>
        <p:nvSpPr>
          <p:cNvPr id="3" name="TextBox 2">
            <a:extLst>
              <a:ext uri="{FF2B5EF4-FFF2-40B4-BE49-F238E27FC236}">
                <a16:creationId xmlns:a16="http://schemas.microsoft.com/office/drawing/2014/main" id="{73F289BA-946D-FE6B-0485-65184976A3EE}"/>
              </a:ext>
            </a:extLst>
          </p:cNvPr>
          <p:cNvSpPr txBox="1"/>
          <p:nvPr/>
        </p:nvSpPr>
        <p:spPr>
          <a:xfrm>
            <a:off x="1568810" y="4689446"/>
            <a:ext cx="9395601" cy="646331"/>
          </a:xfrm>
          <a:prstGeom prst="rect">
            <a:avLst/>
          </a:prstGeom>
          <a:noFill/>
        </p:spPr>
        <p:txBody>
          <a:bodyPr wrap="square" rtlCol="0">
            <a:spAutoFit/>
          </a:bodyPr>
          <a:lstStyle/>
          <a:p>
            <a:pPr marL="285750" indent="-285750">
              <a:buFont typeface="Arial" panose="020B0604020202020204" pitchFamily="34" charset="0"/>
              <a:buChar char="•"/>
            </a:pPr>
            <a:r>
              <a:rPr lang="en-US" dirty="0"/>
              <a:t>Wade Trim Planning Consultant.  Portions of work paid out of zoning deposits. </a:t>
            </a:r>
          </a:p>
          <a:p>
            <a:pPr marL="285750" indent="-285750">
              <a:buFont typeface="Arial" panose="020B0604020202020204" pitchFamily="34" charset="0"/>
              <a:buChar char="•"/>
            </a:pPr>
            <a:r>
              <a:rPr lang="en-US" dirty="0"/>
              <a:t> PDCS:  80/20 split of anticipated Building Permit Costs. </a:t>
            </a:r>
          </a:p>
        </p:txBody>
      </p:sp>
    </p:spTree>
    <p:extLst>
      <p:ext uri="{BB962C8B-B14F-4D97-AF65-F5344CB8AC3E}">
        <p14:creationId xmlns:p14="http://schemas.microsoft.com/office/powerpoint/2010/main" val="995210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PUBLIC WORKS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35</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246144693"/>
              </p:ext>
            </p:extLst>
          </p:nvPr>
        </p:nvGraphicFramePr>
        <p:xfrm>
          <a:off x="1568810" y="1675227"/>
          <a:ext cx="9395601" cy="4739015"/>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Debt Service Main St</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216,145.00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216,145.00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216,145.00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Debt Service - New Town Facilities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327,000.00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327,000.00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327,000.00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592020655"/>
                  </a:ext>
                </a:extLst>
              </a:tr>
              <a:tr h="321067">
                <a:tc>
                  <a:txBody>
                    <a:bodyPr/>
                    <a:lstStyle/>
                    <a:p>
                      <a:pPr algn="l" fontAlgn="b"/>
                      <a:r>
                        <a:rPr lang="en-US" sz="1100" b="1" i="0" u="none" strike="noStrike">
                          <a:effectLst/>
                          <a:latin typeface="Calibri" panose="020F0502020204030204" pitchFamily="34" charset="0"/>
                        </a:rPr>
                        <a:t>Salaries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206,167.60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213,517.74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257,832.00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44,314.00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Unemployment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Overtime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FICA Expenses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12,782.39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13,328.10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15,986.00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2,657.00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FICA Medicare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2,989.43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3,096.01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3,739.00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643.00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Retirement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20,556.76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21,291.77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25,723.00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4,431.00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Health Insurance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38,664.96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38,644.96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45,234.00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6,589.00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Dental</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1,281.60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1,281.60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1,660.00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379.00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Vision</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209.60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209.60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335.00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125.00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Life &amp; AD&amp;D</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243.00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243.00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243.00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Professional Services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131,800.00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181,550.00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537,745.00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356,195.00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1884938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PUBLIC WORKS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36</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2994088330"/>
              </p:ext>
            </p:extLst>
          </p:nvPr>
        </p:nvGraphicFramePr>
        <p:xfrm>
          <a:off x="1568810" y="1675227"/>
          <a:ext cx="9395601" cy="4394210"/>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Postage/Transport Fees</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dirty="0">
                          <a:effectLst/>
                          <a:latin typeface="Calibri" panose="020F0502020204030204" pitchFamily="34" charset="0"/>
                        </a:rPr>
                        <a:t>Misc. Facility/Building Repairs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14,452.00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19,100.00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19,100.00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Communications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4,896.00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Repair and Maintenance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113,500.00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109,000.00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114,000.00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Travel and Per Diem</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Misc. Expn. &amp; Other Current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Office Supplies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Uniforms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Streets &amp; Roads Repairs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8,000.00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Street &amp; Roads CIP</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400,000.00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1,048,554.66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5,721,843.00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4,673,288.34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Subscriptions/Dues/Training</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3,800.00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3,800.00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Operating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75,700.00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79,650.00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77,250.00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(2,400.00)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3754074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PUBLIC WORKS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37</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1912316652"/>
              </p:ext>
            </p:extLst>
          </p:nvPr>
        </p:nvGraphicFramePr>
        <p:xfrm>
          <a:off x="1568810" y="1675227"/>
          <a:ext cx="9395601" cy="3610690"/>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Rental &amp; Leasing</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81,029.28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19,958.98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28,602.00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8,643.02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Cap Improvement-Machinery</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Capital Enhancement - Other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11,500.00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Parks &amp; Recreation Dept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36,000.00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36,000.00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43,500.00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Capital Improvements PW Water Design</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Capital Improvements P&amp;R</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PW New Facility</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207,500.00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American Recovry Act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1,948,650.00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1,391,295.00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(557,355.00)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dirty="0">
                          <a:effectLst/>
                          <a:latin typeface="Calibri" panose="020F0502020204030204" pitchFamily="34" charset="0"/>
                        </a:rPr>
                        <a:t>Capital Improvement Multi Modal</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130,000.00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950,000.00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1,950,000.00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1,000,000.00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dirty="0">
                          <a:effectLst/>
                          <a:latin typeface="Calibri" panose="020F0502020204030204" pitchFamily="34" charset="0"/>
                        </a:rPr>
                        <a:t>Total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2,981,367.62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5,276,671.42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10,854,181.00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5,577,510.00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bl>
          </a:graphicData>
        </a:graphic>
      </p:graphicFrame>
    </p:spTree>
    <p:extLst>
      <p:ext uri="{BB962C8B-B14F-4D97-AF65-F5344CB8AC3E}">
        <p14:creationId xmlns:p14="http://schemas.microsoft.com/office/powerpoint/2010/main" val="2470781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PUBLIC WORKS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38</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sp>
        <p:nvSpPr>
          <p:cNvPr id="6" name="Content Placeholder 5">
            <a:extLst>
              <a:ext uri="{FF2B5EF4-FFF2-40B4-BE49-F238E27FC236}">
                <a16:creationId xmlns:a16="http://schemas.microsoft.com/office/drawing/2014/main" id="{68CBDD2E-C3F2-69C1-68F7-6D6AE1A94FF6}"/>
              </a:ext>
            </a:extLst>
          </p:cNvPr>
          <p:cNvSpPr>
            <a:spLocks noGrp="1"/>
          </p:cNvSpPr>
          <p:nvPr>
            <p:ph idx="1"/>
          </p:nvPr>
        </p:nvSpPr>
        <p:spPr>
          <a:xfrm>
            <a:off x="904194" y="1854910"/>
            <a:ext cx="10515600" cy="4351338"/>
          </a:xfrm>
        </p:spPr>
        <p:txBody>
          <a:bodyPr>
            <a:normAutofit fontScale="70000" lnSpcReduction="20000"/>
          </a:bodyPr>
          <a:lstStyle/>
          <a:p>
            <a:r>
              <a:rPr lang="en-US" dirty="0"/>
              <a:t>Purchase of smaller dump truck.  Would not require CDL</a:t>
            </a:r>
          </a:p>
          <a:p>
            <a:endParaRPr lang="en-US" dirty="0"/>
          </a:p>
          <a:p>
            <a:r>
              <a:rPr lang="en-US" dirty="0"/>
              <a:t>Full Time Administrative Assistant</a:t>
            </a:r>
          </a:p>
          <a:p>
            <a:pPr marL="0" indent="0">
              <a:buNone/>
            </a:pPr>
            <a:endParaRPr lang="en-US" dirty="0"/>
          </a:p>
          <a:p>
            <a:r>
              <a:rPr lang="en-US" dirty="0"/>
              <a:t>Professional Services:  KHA Misc., Galura Engineering Misc.,  John Fitzgibbon General Engineering Services, Janitorial, Lawn Maintenance, Lakefront Maintenance and Pest Control. </a:t>
            </a:r>
          </a:p>
          <a:p>
            <a:pPr marL="0" indent="0">
              <a:buNone/>
            </a:pPr>
            <a:endParaRPr lang="en-US" dirty="0"/>
          </a:p>
          <a:p>
            <a:r>
              <a:rPr lang="en-US" dirty="0"/>
              <a:t>Projects:</a:t>
            </a:r>
          </a:p>
          <a:p>
            <a:pPr lvl="1"/>
            <a:r>
              <a:rPr lang="en-US" dirty="0"/>
              <a:t>West Second Ave</a:t>
            </a:r>
          </a:p>
          <a:p>
            <a:pPr lvl="1"/>
            <a:r>
              <a:rPr lang="en-US" dirty="0"/>
              <a:t>Bessie Basin</a:t>
            </a:r>
          </a:p>
          <a:p>
            <a:pPr lvl="1"/>
            <a:r>
              <a:rPr lang="en-US" dirty="0"/>
              <a:t>Butler Basin</a:t>
            </a:r>
          </a:p>
          <a:p>
            <a:pPr lvl="1"/>
            <a:r>
              <a:rPr lang="en-US" dirty="0"/>
              <a:t>Windermere Rd/Main Intersection</a:t>
            </a:r>
          </a:p>
          <a:p>
            <a:pPr lvl="1"/>
            <a:r>
              <a:rPr lang="en-US" dirty="0"/>
              <a:t>Town Hall</a:t>
            </a:r>
          </a:p>
          <a:p>
            <a:pPr lvl="1"/>
            <a:r>
              <a:rPr lang="en-US" dirty="0"/>
              <a:t>Wastewater Study</a:t>
            </a:r>
          </a:p>
          <a:p>
            <a:pPr lvl="1"/>
            <a:r>
              <a:rPr lang="en-US" dirty="0"/>
              <a:t>Ward Trail Phase 1 including pedestrian bridge</a:t>
            </a:r>
          </a:p>
        </p:txBody>
      </p:sp>
    </p:spTree>
    <p:extLst>
      <p:ext uri="{BB962C8B-B14F-4D97-AF65-F5344CB8AC3E}">
        <p14:creationId xmlns:p14="http://schemas.microsoft.com/office/powerpoint/2010/main" val="3090629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39</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1182805835"/>
              </p:ext>
            </p:extLst>
          </p:nvPr>
        </p:nvGraphicFramePr>
        <p:xfrm>
          <a:off x="1568810" y="1675227"/>
          <a:ext cx="9395601" cy="4715277"/>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Salaries</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908,762.11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891,518.90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1,015,904.00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124,386.00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Shift Differential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13,250.00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13,250.00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4234937803"/>
                  </a:ext>
                </a:extLst>
              </a:tr>
              <a:tr h="321067">
                <a:tc>
                  <a:txBody>
                    <a:bodyPr/>
                    <a:lstStyle/>
                    <a:p>
                      <a:pPr algn="l" fontAlgn="b"/>
                      <a:r>
                        <a:rPr lang="en-US" sz="1100" b="1" i="0" u="none" strike="noStrike">
                          <a:effectLst/>
                          <a:latin typeface="Calibri" panose="020F0502020204030204" pitchFamily="34" charset="0"/>
                        </a:rPr>
                        <a:t>Staff Change Savings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(8,500.00)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Staff Matrix Change ($1,500)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Reserve Officers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8,000.00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Police Off Duty</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45,000.00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Unemployment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Overtime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(10,000.00)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Incentive Pay</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FICA Expenses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56,343.25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55,274.17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62,986.00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7,712.00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FICA Medicare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13,177.05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12,927.02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14,731.00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1,802.00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Retirement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168,420.29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165,021.07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189,052.00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24,030.00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Workers Comp</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spTree>
    <p:extLst>
      <p:ext uri="{BB962C8B-B14F-4D97-AF65-F5344CB8AC3E}">
        <p14:creationId xmlns:p14="http://schemas.microsoft.com/office/powerpoint/2010/main" val="341376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221B7D-A1F9-537E-1D54-A4CBF7A2CD4F}"/>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Ad Valorem Revenue</a:t>
            </a:r>
          </a:p>
        </p:txBody>
      </p:sp>
      <p:pic>
        <p:nvPicPr>
          <p:cNvPr id="5" name="Content Placeholder 4">
            <a:extLst>
              <a:ext uri="{FF2B5EF4-FFF2-40B4-BE49-F238E27FC236}">
                <a16:creationId xmlns:a16="http://schemas.microsoft.com/office/drawing/2014/main" id="{E0F70389-5FAA-74EA-B776-4348FBD085BC}"/>
              </a:ext>
            </a:extLst>
          </p:cNvPr>
          <p:cNvPicPr>
            <a:picLocks noGrp="1" noChangeAspect="1"/>
          </p:cNvPicPr>
          <p:nvPr>
            <p:ph idx="1"/>
          </p:nvPr>
        </p:nvPicPr>
        <p:blipFill>
          <a:blip r:embed="rId2"/>
          <a:stretch>
            <a:fillRect/>
          </a:stretch>
        </p:blipFill>
        <p:spPr>
          <a:xfrm>
            <a:off x="2440649" y="1675227"/>
            <a:ext cx="7310701" cy="4394199"/>
          </a:xfrm>
          <a:prstGeom prst="rect">
            <a:avLst/>
          </a:prstGeom>
        </p:spPr>
      </p:pic>
      <p:sp>
        <p:nvSpPr>
          <p:cNvPr id="4" name="Slide Number Placeholder 3">
            <a:extLst>
              <a:ext uri="{FF2B5EF4-FFF2-40B4-BE49-F238E27FC236}">
                <a16:creationId xmlns:a16="http://schemas.microsoft.com/office/drawing/2014/main" id="{A2C3B1B8-B26E-F8D8-8501-69E930DB872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a:t>
            </a:fld>
            <a:endParaRPr lang="en-US"/>
          </a:p>
        </p:txBody>
      </p:sp>
    </p:spTree>
    <p:extLst>
      <p:ext uri="{BB962C8B-B14F-4D97-AF65-F5344CB8AC3E}">
        <p14:creationId xmlns:p14="http://schemas.microsoft.com/office/powerpoint/2010/main" val="958786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40</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3298638504"/>
              </p:ext>
            </p:extLst>
          </p:nvPr>
        </p:nvGraphicFramePr>
        <p:xfrm>
          <a:off x="1568810" y="1675227"/>
          <a:ext cx="9395601" cy="4715277"/>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Health Insurance</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135,327.36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144,933.60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144,749.00</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(185.00)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Dental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4,806.00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4,806.00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5,313.00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507.00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987275798"/>
                  </a:ext>
                </a:extLst>
              </a:tr>
              <a:tr h="321067">
                <a:tc>
                  <a:txBody>
                    <a:bodyPr/>
                    <a:lstStyle/>
                    <a:p>
                      <a:pPr algn="l" fontAlgn="b"/>
                      <a:r>
                        <a:rPr lang="en-US" sz="1100" b="1" i="0" u="none" strike="noStrike">
                          <a:effectLst/>
                          <a:latin typeface="Calibri" panose="020F0502020204030204" pitchFamily="34" charset="0"/>
                        </a:rPr>
                        <a:t>Vision</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786.00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786.00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1071.00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285.00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Life/AD&amp;D</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1,458.00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1,458.00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1,458.00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Professional Services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4,340.00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1,840.00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2,240.00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Postage/Transport Fees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650.00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650.00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Other Contractual Services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Fire Rescue Service Fee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663,062.50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682,954.37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800,000.00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117,045.63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Repair and Maintenance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25,214.14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25,514.00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27,514.00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Communications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81,828.00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72,735.40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95,094.00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22,359.00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Misc. Expn. &amp; Other Current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8,000.00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Travel and Per Diem</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Office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spTree>
    <p:extLst>
      <p:ext uri="{BB962C8B-B14F-4D97-AF65-F5344CB8AC3E}">
        <p14:creationId xmlns:p14="http://schemas.microsoft.com/office/powerpoint/2010/main" val="2800198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41</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1493215231"/>
              </p:ext>
            </p:extLst>
          </p:nvPr>
        </p:nvGraphicFramePr>
        <p:xfrm>
          <a:off x="1568810" y="1675227"/>
          <a:ext cx="9395601" cy="3884281"/>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Magic Program</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1,200.00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1,200.00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(1,200.00)</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Operating Supplies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70,500.00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69,250.00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(5,750.00)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Subscriptions/Dues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6,450.00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1,450.00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Rental &amp; Leasing</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72,729.05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49,143.06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49,231.00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88.00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Police DC Memorial (German)</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Honor Guard Uniforms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(1,000.00)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Training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(5,000.00)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Cap Improvement-Equipment</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12,000.00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(44,500.00)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Accrediation Items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10,278.00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dirty="0">
                          <a:effectLst/>
                          <a:latin typeface="Calibri" panose="020F0502020204030204" pitchFamily="34" charset="0"/>
                        </a:rPr>
                        <a:t>CFIX Contribution</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2,334,581.75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2,381,211.59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2,629,793.00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248,821.00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bl>
          </a:graphicData>
        </a:graphic>
      </p:graphicFrame>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spTree>
    <p:extLst>
      <p:ext uri="{BB962C8B-B14F-4D97-AF65-F5344CB8AC3E}">
        <p14:creationId xmlns:p14="http://schemas.microsoft.com/office/powerpoint/2010/main" val="2658688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42</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pic>
        <p:nvPicPr>
          <p:cNvPr id="15" name="Content Placeholder 14">
            <a:extLst>
              <a:ext uri="{FF2B5EF4-FFF2-40B4-BE49-F238E27FC236}">
                <a16:creationId xmlns:a16="http://schemas.microsoft.com/office/drawing/2014/main" id="{9F1CA11C-B709-36B1-25D4-9325CC64EAC0}"/>
              </a:ext>
            </a:extLst>
          </p:cNvPr>
          <p:cNvPicPr>
            <a:picLocks noGrp="1" noChangeAspect="1"/>
          </p:cNvPicPr>
          <p:nvPr>
            <p:ph idx="1"/>
          </p:nvPr>
        </p:nvPicPr>
        <p:blipFill>
          <a:blip r:embed="rId4"/>
          <a:stretch>
            <a:fillRect/>
          </a:stretch>
        </p:blipFill>
        <p:spPr>
          <a:xfrm>
            <a:off x="1778466" y="1825625"/>
            <a:ext cx="8384315" cy="4351338"/>
          </a:xfrm>
        </p:spPr>
      </p:pic>
    </p:spTree>
    <p:extLst>
      <p:ext uri="{BB962C8B-B14F-4D97-AF65-F5344CB8AC3E}">
        <p14:creationId xmlns:p14="http://schemas.microsoft.com/office/powerpoint/2010/main" val="3242530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43</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pic>
        <p:nvPicPr>
          <p:cNvPr id="9" name="Content Placeholder 8">
            <a:extLst>
              <a:ext uri="{FF2B5EF4-FFF2-40B4-BE49-F238E27FC236}">
                <a16:creationId xmlns:a16="http://schemas.microsoft.com/office/drawing/2014/main" id="{9BC53F79-E8BD-1D4C-6257-65439E00F885}"/>
              </a:ext>
            </a:extLst>
          </p:cNvPr>
          <p:cNvPicPr>
            <a:picLocks noGrp="1" noChangeAspect="1"/>
          </p:cNvPicPr>
          <p:nvPr>
            <p:ph idx="1"/>
          </p:nvPr>
        </p:nvPicPr>
        <p:blipFill>
          <a:blip r:embed="rId4"/>
          <a:stretch>
            <a:fillRect/>
          </a:stretch>
        </p:blipFill>
        <p:spPr>
          <a:xfrm>
            <a:off x="838200" y="2227533"/>
            <a:ext cx="10515600" cy="3547521"/>
          </a:xfrm>
        </p:spPr>
      </p:pic>
    </p:spTree>
    <p:extLst>
      <p:ext uri="{BB962C8B-B14F-4D97-AF65-F5344CB8AC3E}">
        <p14:creationId xmlns:p14="http://schemas.microsoft.com/office/powerpoint/2010/main" val="14370413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44</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pic>
        <p:nvPicPr>
          <p:cNvPr id="10" name="Content Placeholder 9">
            <a:extLst>
              <a:ext uri="{FF2B5EF4-FFF2-40B4-BE49-F238E27FC236}">
                <a16:creationId xmlns:a16="http://schemas.microsoft.com/office/drawing/2014/main" id="{6541A268-0865-8A5A-BA54-9D256CCFF596}"/>
              </a:ext>
            </a:extLst>
          </p:cNvPr>
          <p:cNvPicPr>
            <a:picLocks noGrp="1" noChangeAspect="1"/>
          </p:cNvPicPr>
          <p:nvPr>
            <p:ph idx="1"/>
          </p:nvPr>
        </p:nvPicPr>
        <p:blipFill>
          <a:blip r:embed="rId4"/>
          <a:stretch>
            <a:fillRect/>
          </a:stretch>
        </p:blipFill>
        <p:spPr>
          <a:xfrm>
            <a:off x="838200" y="1837214"/>
            <a:ext cx="10515600" cy="4328159"/>
          </a:xfrm>
        </p:spPr>
      </p:pic>
    </p:spTree>
    <p:extLst>
      <p:ext uri="{BB962C8B-B14F-4D97-AF65-F5344CB8AC3E}">
        <p14:creationId xmlns:p14="http://schemas.microsoft.com/office/powerpoint/2010/main" val="2782541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45</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pic>
        <p:nvPicPr>
          <p:cNvPr id="10" name="Content Placeholder 9">
            <a:extLst>
              <a:ext uri="{FF2B5EF4-FFF2-40B4-BE49-F238E27FC236}">
                <a16:creationId xmlns:a16="http://schemas.microsoft.com/office/drawing/2014/main" id="{E37A2243-6BA9-21D9-1EA8-3CE4C70B1F4C}"/>
              </a:ext>
            </a:extLst>
          </p:cNvPr>
          <p:cNvPicPr>
            <a:picLocks noGrp="1" noChangeAspect="1"/>
          </p:cNvPicPr>
          <p:nvPr>
            <p:ph idx="1"/>
          </p:nvPr>
        </p:nvPicPr>
        <p:blipFill>
          <a:blip r:embed="rId4"/>
          <a:stretch>
            <a:fillRect/>
          </a:stretch>
        </p:blipFill>
        <p:spPr>
          <a:xfrm>
            <a:off x="1417740" y="1825625"/>
            <a:ext cx="9145000" cy="4351338"/>
          </a:xfrm>
        </p:spPr>
      </p:pic>
    </p:spTree>
    <p:extLst>
      <p:ext uri="{BB962C8B-B14F-4D97-AF65-F5344CB8AC3E}">
        <p14:creationId xmlns:p14="http://schemas.microsoft.com/office/powerpoint/2010/main" val="2214848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46</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pic>
        <p:nvPicPr>
          <p:cNvPr id="10" name="Content Placeholder 9">
            <a:extLst>
              <a:ext uri="{FF2B5EF4-FFF2-40B4-BE49-F238E27FC236}">
                <a16:creationId xmlns:a16="http://schemas.microsoft.com/office/drawing/2014/main" id="{3E0C6EF2-F307-AD86-6F48-5F801F0BC0B3}"/>
              </a:ext>
            </a:extLst>
          </p:cNvPr>
          <p:cNvPicPr>
            <a:picLocks noGrp="1" noChangeAspect="1"/>
          </p:cNvPicPr>
          <p:nvPr>
            <p:ph idx="1"/>
          </p:nvPr>
        </p:nvPicPr>
        <p:blipFill>
          <a:blip r:embed="rId4"/>
          <a:stretch>
            <a:fillRect/>
          </a:stretch>
        </p:blipFill>
        <p:spPr>
          <a:xfrm>
            <a:off x="1979802" y="1621343"/>
            <a:ext cx="7373923" cy="5100132"/>
          </a:xfrm>
        </p:spPr>
      </p:pic>
    </p:spTree>
    <p:extLst>
      <p:ext uri="{BB962C8B-B14F-4D97-AF65-F5344CB8AC3E}">
        <p14:creationId xmlns:p14="http://schemas.microsoft.com/office/powerpoint/2010/main" val="34194092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POLICE DEPARTMENT</a:t>
            </a: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47</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pic>
        <p:nvPicPr>
          <p:cNvPr id="3" name="Picture 2">
            <a:extLst>
              <a:ext uri="{FF2B5EF4-FFF2-40B4-BE49-F238E27FC236}">
                <a16:creationId xmlns:a16="http://schemas.microsoft.com/office/drawing/2014/main" id="{5D6FB435-9B24-94F3-5EBF-EBDC6AFE93CD}"/>
              </a:ext>
            </a:extLst>
          </p:cNvPr>
          <p:cNvPicPr>
            <a:picLocks noChangeAspect="1"/>
          </p:cNvPicPr>
          <p:nvPr/>
        </p:nvPicPr>
        <p:blipFill>
          <a:blip r:embed="rId3"/>
          <a:stretch>
            <a:fillRect/>
          </a:stretch>
        </p:blipFill>
        <p:spPr>
          <a:xfrm>
            <a:off x="9852658" y="643468"/>
            <a:ext cx="753755" cy="744835"/>
          </a:xfrm>
          <a:prstGeom prst="rect">
            <a:avLst/>
          </a:prstGeom>
        </p:spPr>
      </p:pic>
      <p:sp>
        <p:nvSpPr>
          <p:cNvPr id="8" name="Content Placeholder 7">
            <a:extLst>
              <a:ext uri="{FF2B5EF4-FFF2-40B4-BE49-F238E27FC236}">
                <a16:creationId xmlns:a16="http://schemas.microsoft.com/office/drawing/2014/main" id="{54CBEA07-69EA-07CF-C0CC-785E955C41A0}"/>
              </a:ext>
            </a:extLst>
          </p:cNvPr>
          <p:cNvSpPr>
            <a:spLocks noGrp="1"/>
          </p:cNvSpPr>
          <p:nvPr>
            <p:ph idx="1"/>
          </p:nvPr>
        </p:nvSpPr>
        <p:spPr/>
        <p:txBody>
          <a:bodyPr>
            <a:normAutofit fontScale="55000" lnSpcReduction="20000"/>
          </a:bodyPr>
          <a:lstStyle/>
          <a:p>
            <a:r>
              <a:rPr lang="en-US" dirty="0"/>
              <a:t>Salaries increased and compression issues resolved</a:t>
            </a:r>
          </a:p>
          <a:p>
            <a:pPr marL="0" indent="0">
              <a:buNone/>
            </a:pPr>
            <a:endParaRPr lang="en-US" dirty="0"/>
          </a:p>
          <a:p>
            <a:r>
              <a:rPr lang="en-US" dirty="0"/>
              <a:t>Purchase of 1 more vehicle</a:t>
            </a:r>
          </a:p>
          <a:p>
            <a:pPr marL="0" indent="0">
              <a:buNone/>
            </a:pPr>
            <a:endParaRPr lang="en-US" dirty="0"/>
          </a:p>
          <a:p>
            <a:r>
              <a:rPr lang="en-US" dirty="0"/>
              <a:t>Staff will look at an increase in Off Duty Pay</a:t>
            </a:r>
          </a:p>
          <a:p>
            <a:pPr marL="0" indent="0">
              <a:buNone/>
            </a:pPr>
            <a:endParaRPr lang="en-US" dirty="0"/>
          </a:p>
          <a:p>
            <a:r>
              <a:rPr lang="en-US" dirty="0"/>
              <a:t>Accreditation Manager Retained</a:t>
            </a:r>
          </a:p>
          <a:p>
            <a:pPr marL="0" indent="0">
              <a:buNone/>
            </a:pPr>
            <a:endParaRPr lang="en-US" dirty="0"/>
          </a:p>
          <a:p>
            <a:r>
              <a:rPr lang="en-US" dirty="0"/>
              <a:t>Fire Service Rescue Fee Increased per Interlocal</a:t>
            </a:r>
          </a:p>
          <a:p>
            <a:pPr marL="0" indent="0">
              <a:buNone/>
            </a:pPr>
            <a:endParaRPr lang="en-US" dirty="0"/>
          </a:p>
          <a:p>
            <a:r>
              <a:rPr lang="en-US" dirty="0"/>
              <a:t>Winter Garden Dispatch Fee increased 5%</a:t>
            </a:r>
          </a:p>
          <a:p>
            <a:pPr marL="0" indent="0">
              <a:buNone/>
            </a:pPr>
            <a:endParaRPr lang="en-US" dirty="0"/>
          </a:p>
          <a:p>
            <a:r>
              <a:rPr lang="en-US" dirty="0"/>
              <a:t>365 Labs Software $25,259</a:t>
            </a:r>
          </a:p>
          <a:p>
            <a:endParaRPr lang="en-US" dirty="0"/>
          </a:p>
          <a:p>
            <a:r>
              <a:rPr lang="en-US" dirty="0"/>
              <a:t>DC Memorial Cost Increase for 10 yr. EOW Anniversary</a:t>
            </a:r>
          </a:p>
          <a:p>
            <a:pPr marL="0" indent="0">
              <a:buNone/>
            </a:pPr>
            <a:endParaRPr lang="en-US" dirty="0"/>
          </a:p>
        </p:txBody>
      </p:sp>
    </p:spTree>
    <p:extLst>
      <p:ext uri="{BB962C8B-B14F-4D97-AF65-F5344CB8AC3E}">
        <p14:creationId xmlns:p14="http://schemas.microsoft.com/office/powerpoint/2010/main" val="223972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CODE ENFORCEMENT</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48</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818152119"/>
              </p:ext>
            </p:extLst>
          </p:nvPr>
        </p:nvGraphicFramePr>
        <p:xfrm>
          <a:off x="1568810" y="1675227"/>
          <a:ext cx="9395601" cy="2600013"/>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Special Magistrate</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3,500.00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Compliance Actions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7,500.00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Postage/Transport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Communications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1,502.76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2,520.00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(2,520.00)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Misc</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Code Officer</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12,500.00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12,500.00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13,000.00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25,702.76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26,720.00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22,200.00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(4,520.00)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bl>
          </a:graphicData>
        </a:graphic>
      </p:graphicFrame>
    </p:spTree>
    <p:extLst>
      <p:ext uri="{BB962C8B-B14F-4D97-AF65-F5344CB8AC3E}">
        <p14:creationId xmlns:p14="http://schemas.microsoft.com/office/powerpoint/2010/main" val="2539339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BOARDS &amp; COMMITTEES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49</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3512174720"/>
              </p:ext>
            </p:extLst>
          </p:nvPr>
        </p:nvGraphicFramePr>
        <p:xfrm>
          <a:off x="1568810" y="1675227"/>
          <a:ext cx="9395601" cy="3563214"/>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Long Range Planning</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Parks &amp; Recreation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60,000.00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60,000.00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Tree Board</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45,000.00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45,000.00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30,000.00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(15,000.00)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Historical Preservation</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44,000.00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30,000.00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(14,000.00)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Elders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4,000.00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6,000.00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DRB</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DBC</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WAYS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Contingency/Reserves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dirty="0">
                          <a:effectLst/>
                          <a:latin typeface="Calibri" panose="020F0502020204030204" pitchFamily="34" charset="0"/>
                        </a:rPr>
                        <a:t>Total Expenditures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154,500.00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155,500.00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142,500.00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(13,000.00)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bl>
          </a:graphicData>
        </a:graphic>
      </p:graphicFrame>
      <p:sp>
        <p:nvSpPr>
          <p:cNvPr id="3" name="TextBox 2">
            <a:extLst>
              <a:ext uri="{FF2B5EF4-FFF2-40B4-BE49-F238E27FC236}">
                <a16:creationId xmlns:a16="http://schemas.microsoft.com/office/drawing/2014/main" id="{555CBF9A-02A4-0EAE-4C34-3857985C1D1F}"/>
              </a:ext>
            </a:extLst>
          </p:cNvPr>
          <p:cNvSpPr txBox="1"/>
          <p:nvPr/>
        </p:nvSpPr>
        <p:spPr>
          <a:xfrm>
            <a:off x="1568810" y="5545123"/>
            <a:ext cx="9395601" cy="646331"/>
          </a:xfrm>
          <a:prstGeom prst="rect">
            <a:avLst/>
          </a:prstGeom>
          <a:noFill/>
        </p:spPr>
        <p:txBody>
          <a:bodyPr wrap="square" rtlCol="0">
            <a:spAutoFit/>
          </a:bodyPr>
          <a:lstStyle/>
          <a:p>
            <a:pPr marL="285750" indent="-285750">
              <a:buFont typeface="Arial" panose="020B0604020202020204" pitchFamily="34" charset="0"/>
              <a:buChar char="•"/>
            </a:pPr>
            <a:r>
              <a:rPr lang="en-US" dirty="0"/>
              <a:t>All Revenues will offset expenditures to go to the respective reserves</a:t>
            </a:r>
          </a:p>
          <a:p>
            <a:pPr marL="285750" indent="-285750">
              <a:buFont typeface="Arial" panose="020B0604020202020204" pitchFamily="34" charset="0"/>
              <a:buChar char="•"/>
            </a:pPr>
            <a:r>
              <a:rPr lang="en-US" dirty="0"/>
              <a:t>WAYS Committee will resume in FY 23/24</a:t>
            </a:r>
          </a:p>
        </p:txBody>
      </p:sp>
    </p:spTree>
    <p:extLst>
      <p:ext uri="{BB962C8B-B14F-4D97-AF65-F5344CB8AC3E}">
        <p14:creationId xmlns:p14="http://schemas.microsoft.com/office/powerpoint/2010/main" val="4088238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6">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D7544-1A53-4A3F-AAD9-6BB52344BA20}"/>
              </a:ext>
            </a:extLst>
          </p:cNvPr>
          <p:cNvSpPr>
            <a:spLocks noGrp="1"/>
          </p:cNvSpPr>
          <p:nvPr>
            <p:ph type="title"/>
          </p:nvPr>
        </p:nvSpPr>
        <p:spPr>
          <a:xfrm>
            <a:off x="838201" y="624568"/>
            <a:ext cx="3351755" cy="2926706"/>
          </a:xfrm>
        </p:spPr>
        <p:txBody>
          <a:bodyPr vert="horz" lIns="91440" tIns="45720" rIns="91440" bIns="45720" rtlCol="0">
            <a:normAutofit fontScale="90000"/>
          </a:bodyPr>
          <a:lstStyle/>
          <a:p>
            <a:r>
              <a:rPr lang="en-US" sz="4000" b="1" kern="1200" dirty="0">
                <a:solidFill>
                  <a:schemeClr val="bg1"/>
                </a:solidFill>
                <a:latin typeface="+mj-lt"/>
                <a:ea typeface="+mj-ea"/>
                <a:cs typeface="+mj-cs"/>
              </a:rPr>
              <a:t>Ad Valorem Comparison:</a:t>
            </a:r>
            <a:br>
              <a:rPr lang="en-US" sz="4000" b="1" kern="1200" dirty="0">
                <a:solidFill>
                  <a:schemeClr val="bg1"/>
                </a:solidFill>
                <a:latin typeface="+mj-lt"/>
                <a:ea typeface="+mj-ea"/>
                <a:cs typeface="+mj-cs"/>
              </a:rPr>
            </a:br>
            <a:br>
              <a:rPr lang="en-US" sz="4000" b="1" kern="1200" dirty="0">
                <a:solidFill>
                  <a:schemeClr val="bg1"/>
                </a:solidFill>
                <a:latin typeface="+mj-lt"/>
                <a:ea typeface="+mj-ea"/>
                <a:cs typeface="+mj-cs"/>
              </a:rPr>
            </a:br>
            <a:r>
              <a:rPr lang="en-US" sz="4000" b="1" kern="1200" dirty="0">
                <a:solidFill>
                  <a:schemeClr val="bg1"/>
                </a:solidFill>
                <a:latin typeface="+mj-lt"/>
                <a:ea typeface="+mj-ea"/>
                <a:cs typeface="+mj-cs"/>
              </a:rPr>
              <a:t>Based on FY 22/23 Rates</a:t>
            </a:r>
            <a:br>
              <a:rPr lang="en-US" sz="4000" b="1" kern="1200" dirty="0">
                <a:solidFill>
                  <a:schemeClr val="bg1"/>
                </a:solidFill>
                <a:latin typeface="+mj-lt"/>
                <a:ea typeface="+mj-ea"/>
                <a:cs typeface="+mj-cs"/>
              </a:rPr>
            </a:br>
            <a:endParaRPr lang="en-US" sz="4000" b="1" kern="1200" dirty="0">
              <a:solidFill>
                <a:schemeClr val="bg1"/>
              </a:solidFill>
              <a:latin typeface="+mj-lt"/>
              <a:ea typeface="+mj-ea"/>
              <a:cs typeface="+mj-cs"/>
            </a:endParaRPr>
          </a:p>
        </p:txBody>
      </p:sp>
      <p:sp>
        <p:nvSpPr>
          <p:cNvPr id="10" name="Slide Number Placeholder 9">
            <a:extLst>
              <a:ext uri="{FF2B5EF4-FFF2-40B4-BE49-F238E27FC236}">
                <a16:creationId xmlns:a16="http://schemas.microsoft.com/office/drawing/2014/main" id="{FDCB543F-53A8-41E9-99D2-932F5147132F}"/>
              </a:ext>
            </a:extLst>
          </p:cNvPr>
          <p:cNvSpPr>
            <a:spLocks noGrp="1"/>
          </p:cNvSpPr>
          <p:nvPr>
            <p:ph type="sldNum" sz="quarter" idx="12"/>
          </p:nvPr>
        </p:nvSpPr>
        <p:spPr>
          <a:xfrm>
            <a:off x="10128250" y="6356350"/>
            <a:ext cx="1225550" cy="365125"/>
          </a:xfrm>
        </p:spPr>
        <p:txBody>
          <a:bodyPr vert="horz" lIns="91440" tIns="45720" rIns="91440" bIns="45720" rtlCol="0">
            <a:normAutofit/>
          </a:bodyPr>
          <a:lstStyle/>
          <a:p>
            <a:pPr>
              <a:spcAft>
                <a:spcPts val="600"/>
              </a:spcAft>
            </a:pPr>
            <a:fld id="{3D0898A3-B1BC-48AD-B2FD-CFD762237254}" type="slidenum">
              <a:rPr lang="en-US" smtClean="0"/>
              <a:pPr>
                <a:spcAft>
                  <a:spcPts val="600"/>
                </a:spcAft>
              </a:pPr>
              <a:t>5</a:t>
            </a:fld>
            <a:endParaRPr lang="en-US"/>
          </a:p>
        </p:txBody>
      </p:sp>
      <p:graphicFrame>
        <p:nvGraphicFramePr>
          <p:cNvPr id="8" name="Table 8">
            <a:extLst>
              <a:ext uri="{FF2B5EF4-FFF2-40B4-BE49-F238E27FC236}">
                <a16:creationId xmlns:a16="http://schemas.microsoft.com/office/drawing/2014/main" id="{3A22EC94-72E6-441C-A855-3CDF3E940FEA}"/>
              </a:ext>
            </a:extLst>
          </p:cNvPr>
          <p:cNvGraphicFramePr>
            <a:graphicFrameLocks noGrp="1"/>
          </p:cNvGraphicFramePr>
          <p:nvPr>
            <p:ph idx="1"/>
            <p:extLst>
              <p:ext uri="{D42A27DB-BD31-4B8C-83A1-F6EECF244321}">
                <p14:modId xmlns:p14="http://schemas.microsoft.com/office/powerpoint/2010/main" val="3529732950"/>
              </p:ext>
            </p:extLst>
          </p:nvPr>
        </p:nvGraphicFramePr>
        <p:xfrm>
          <a:off x="5028157" y="457200"/>
          <a:ext cx="6835597" cy="5899148"/>
        </p:xfrm>
        <a:graphic>
          <a:graphicData uri="http://schemas.openxmlformats.org/drawingml/2006/table">
            <a:tbl>
              <a:tblPr firstRow="1" bandRow="1">
                <a:noFill/>
                <a:tableStyleId>{5C22544A-7EE6-4342-B048-85BDC9FD1C3A}</a:tableStyleId>
              </a:tblPr>
              <a:tblGrid>
                <a:gridCol w="2195064">
                  <a:extLst>
                    <a:ext uri="{9D8B030D-6E8A-4147-A177-3AD203B41FA5}">
                      <a16:colId xmlns:a16="http://schemas.microsoft.com/office/drawing/2014/main" val="3255122749"/>
                    </a:ext>
                  </a:extLst>
                </a:gridCol>
                <a:gridCol w="4640533">
                  <a:extLst>
                    <a:ext uri="{9D8B030D-6E8A-4147-A177-3AD203B41FA5}">
                      <a16:colId xmlns:a16="http://schemas.microsoft.com/office/drawing/2014/main" val="817901015"/>
                    </a:ext>
                  </a:extLst>
                </a:gridCol>
              </a:tblGrid>
              <a:tr h="439475">
                <a:tc>
                  <a:txBody>
                    <a:bodyPr/>
                    <a:lstStyle/>
                    <a:p>
                      <a:pPr algn="ctr"/>
                      <a:r>
                        <a:rPr lang="en-US" sz="1000" b="1">
                          <a:solidFill>
                            <a:srgbClr val="FFFFFF"/>
                          </a:solidFill>
                        </a:rPr>
                        <a:t>Taxing Authority</a:t>
                      </a:r>
                    </a:p>
                  </a:txBody>
                  <a:tcPr marL="146513" marR="87907" marT="87907" marB="87907">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a:r>
                        <a:rPr lang="en-US" sz="1000" b="1">
                          <a:solidFill>
                            <a:srgbClr val="FFFFFF"/>
                          </a:solidFill>
                        </a:rPr>
                        <a:t>Tax Rate</a:t>
                      </a:r>
                    </a:p>
                  </a:txBody>
                  <a:tcPr marL="146513" marR="87907" marT="87907" marB="87907">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443099861"/>
                  </a:ext>
                </a:extLst>
              </a:tr>
              <a:tr h="625448">
                <a:tc>
                  <a:txBody>
                    <a:bodyPr/>
                    <a:lstStyle/>
                    <a:p>
                      <a:r>
                        <a:rPr lang="en-US" sz="1400" b="1">
                          <a:solidFill>
                            <a:schemeClr val="tx1">
                              <a:lumMod val="85000"/>
                              <a:lumOff val="15000"/>
                            </a:schemeClr>
                          </a:solidFill>
                        </a:rPr>
                        <a:t>Orange County</a:t>
                      </a:r>
                    </a:p>
                  </a:txBody>
                  <a:tcPr marL="146513" marR="87907" marT="87907" marB="87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400" b="1">
                          <a:solidFill>
                            <a:schemeClr val="tx1">
                              <a:lumMod val="85000"/>
                              <a:lumOff val="15000"/>
                            </a:schemeClr>
                          </a:solidFill>
                        </a:rPr>
                        <a:t>4.4347 (MSTU FIRE 2.2437 MSTU OCSO 1.8043 Garbage Assessment)</a:t>
                      </a:r>
                    </a:p>
                  </a:txBody>
                  <a:tcPr marL="146513" marR="87907" marT="87907" marB="879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66280393"/>
                  </a:ext>
                </a:extLst>
              </a:tr>
              <a:tr h="439475">
                <a:tc>
                  <a:txBody>
                    <a:bodyPr/>
                    <a:lstStyle/>
                    <a:p>
                      <a:r>
                        <a:rPr lang="en-US" sz="1400" b="1">
                          <a:solidFill>
                            <a:schemeClr val="tx1">
                              <a:lumMod val="85000"/>
                              <a:lumOff val="15000"/>
                            </a:schemeClr>
                          </a:solidFill>
                        </a:rPr>
                        <a:t>Apopka</a:t>
                      </a:r>
                    </a:p>
                  </a:txBody>
                  <a:tcPr marL="146513" marR="87907" marT="87907" marB="879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400" b="1">
                          <a:solidFill>
                            <a:schemeClr val="tx1">
                              <a:lumMod val="85000"/>
                              <a:lumOff val="15000"/>
                            </a:schemeClr>
                          </a:solidFill>
                        </a:rPr>
                        <a:t>4.1876 (SW Assessment)</a:t>
                      </a:r>
                    </a:p>
                  </a:txBody>
                  <a:tcPr marL="146513" marR="87907" marT="87907" marB="879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178038507"/>
                  </a:ext>
                </a:extLst>
              </a:tr>
              <a:tr h="439475">
                <a:tc>
                  <a:txBody>
                    <a:bodyPr/>
                    <a:lstStyle/>
                    <a:p>
                      <a:r>
                        <a:rPr lang="en-US" sz="1400" b="1">
                          <a:solidFill>
                            <a:schemeClr val="tx1">
                              <a:lumMod val="85000"/>
                              <a:lumOff val="15000"/>
                            </a:schemeClr>
                          </a:solidFill>
                        </a:rPr>
                        <a:t>Belle Isle</a:t>
                      </a:r>
                    </a:p>
                  </a:txBody>
                  <a:tcPr marL="146513" marR="87907" marT="87907" marB="87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400" b="1">
                          <a:solidFill>
                            <a:schemeClr val="tx1">
                              <a:lumMod val="85000"/>
                              <a:lumOff val="15000"/>
                            </a:schemeClr>
                          </a:solidFill>
                        </a:rPr>
                        <a:t>4.4018</a:t>
                      </a:r>
                    </a:p>
                  </a:txBody>
                  <a:tcPr marL="146513" marR="87907" marT="87907" marB="879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4020407391"/>
                  </a:ext>
                </a:extLst>
              </a:tr>
              <a:tr h="439475">
                <a:tc>
                  <a:txBody>
                    <a:bodyPr/>
                    <a:lstStyle/>
                    <a:p>
                      <a:r>
                        <a:rPr lang="en-US" sz="1400" b="1">
                          <a:solidFill>
                            <a:schemeClr val="tx1">
                              <a:lumMod val="85000"/>
                              <a:lumOff val="15000"/>
                            </a:schemeClr>
                          </a:solidFill>
                        </a:rPr>
                        <a:t>Eatonville</a:t>
                      </a:r>
                    </a:p>
                  </a:txBody>
                  <a:tcPr marL="146513" marR="87907" marT="87907" marB="879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400" b="1">
                          <a:solidFill>
                            <a:schemeClr val="tx1">
                              <a:lumMod val="85000"/>
                              <a:lumOff val="15000"/>
                            </a:schemeClr>
                          </a:solidFill>
                        </a:rPr>
                        <a:t>7.2938</a:t>
                      </a:r>
                      <a:endParaRPr lang="en-US" sz="1400" b="1" dirty="0">
                        <a:solidFill>
                          <a:schemeClr val="tx1">
                            <a:lumMod val="85000"/>
                            <a:lumOff val="15000"/>
                          </a:schemeClr>
                        </a:solidFill>
                      </a:endParaRPr>
                    </a:p>
                  </a:txBody>
                  <a:tcPr marL="146513" marR="87907" marT="87907" marB="879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703604940"/>
                  </a:ext>
                </a:extLst>
              </a:tr>
              <a:tr h="439475">
                <a:tc>
                  <a:txBody>
                    <a:bodyPr/>
                    <a:lstStyle/>
                    <a:p>
                      <a:r>
                        <a:rPr lang="en-US" sz="1400" b="1">
                          <a:solidFill>
                            <a:schemeClr val="tx1">
                              <a:lumMod val="85000"/>
                              <a:lumOff val="15000"/>
                            </a:schemeClr>
                          </a:solidFill>
                        </a:rPr>
                        <a:t>Maitland</a:t>
                      </a:r>
                    </a:p>
                  </a:txBody>
                  <a:tcPr marL="146513" marR="87907" marT="87907" marB="87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400" b="1">
                          <a:solidFill>
                            <a:schemeClr val="tx1">
                              <a:lumMod val="85000"/>
                              <a:lumOff val="15000"/>
                            </a:schemeClr>
                          </a:solidFill>
                        </a:rPr>
                        <a:t>4.3453 (+.2370 Debt Service 2004)</a:t>
                      </a:r>
                    </a:p>
                  </a:txBody>
                  <a:tcPr marL="146513" marR="87907" marT="87907" marB="879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405410832"/>
                  </a:ext>
                </a:extLst>
              </a:tr>
              <a:tr h="439475">
                <a:tc>
                  <a:txBody>
                    <a:bodyPr/>
                    <a:lstStyle/>
                    <a:p>
                      <a:r>
                        <a:rPr lang="en-US" sz="1400" b="1">
                          <a:solidFill>
                            <a:schemeClr val="tx1">
                              <a:lumMod val="85000"/>
                              <a:lumOff val="15000"/>
                            </a:schemeClr>
                          </a:solidFill>
                        </a:rPr>
                        <a:t>Oakland</a:t>
                      </a:r>
                    </a:p>
                  </a:txBody>
                  <a:tcPr marL="146513" marR="87907" marT="87907" marB="879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400" b="1">
                          <a:solidFill>
                            <a:schemeClr val="tx1">
                              <a:lumMod val="85000"/>
                              <a:lumOff val="15000"/>
                            </a:schemeClr>
                          </a:solidFill>
                        </a:rPr>
                        <a:t>6.5</a:t>
                      </a:r>
                    </a:p>
                  </a:txBody>
                  <a:tcPr marL="146513" marR="87907" marT="87907" marB="879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217373303"/>
                  </a:ext>
                </a:extLst>
              </a:tr>
              <a:tr h="439475">
                <a:tc>
                  <a:txBody>
                    <a:bodyPr/>
                    <a:lstStyle/>
                    <a:p>
                      <a:r>
                        <a:rPr lang="en-US" sz="1400" b="1">
                          <a:solidFill>
                            <a:schemeClr val="tx1">
                              <a:lumMod val="85000"/>
                              <a:lumOff val="15000"/>
                            </a:schemeClr>
                          </a:solidFill>
                        </a:rPr>
                        <a:t>Ocoee</a:t>
                      </a:r>
                    </a:p>
                  </a:txBody>
                  <a:tcPr marL="146513" marR="87907" marT="87907" marB="87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400" b="1" dirty="0">
                          <a:solidFill>
                            <a:schemeClr val="tx1">
                              <a:lumMod val="85000"/>
                              <a:lumOff val="15000"/>
                            </a:schemeClr>
                          </a:solidFill>
                        </a:rPr>
                        <a:t>5.05 (Garbage/Fire/SW Assessments)</a:t>
                      </a:r>
                    </a:p>
                  </a:txBody>
                  <a:tcPr marL="146513" marR="87907" marT="87907" marB="879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4287494217"/>
                  </a:ext>
                </a:extLst>
              </a:tr>
              <a:tr h="439475">
                <a:tc>
                  <a:txBody>
                    <a:bodyPr/>
                    <a:lstStyle/>
                    <a:p>
                      <a:r>
                        <a:rPr lang="en-US" sz="1400" b="1">
                          <a:solidFill>
                            <a:schemeClr val="tx1">
                              <a:lumMod val="85000"/>
                              <a:lumOff val="15000"/>
                            </a:schemeClr>
                          </a:solidFill>
                        </a:rPr>
                        <a:t>Orlando</a:t>
                      </a:r>
                    </a:p>
                  </a:txBody>
                  <a:tcPr marL="146513" marR="87907" marT="87907" marB="879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400" b="1">
                          <a:solidFill>
                            <a:schemeClr val="tx1">
                              <a:lumMod val="85000"/>
                              <a:lumOff val="15000"/>
                            </a:schemeClr>
                          </a:solidFill>
                        </a:rPr>
                        <a:t>6.650 (SW Assessment)</a:t>
                      </a:r>
                    </a:p>
                  </a:txBody>
                  <a:tcPr marL="146513" marR="87907" marT="87907" marB="879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113710184"/>
                  </a:ext>
                </a:extLst>
              </a:tr>
              <a:tr h="439475">
                <a:tc>
                  <a:txBody>
                    <a:bodyPr/>
                    <a:lstStyle/>
                    <a:p>
                      <a:r>
                        <a:rPr lang="en-US" sz="1400" b="1">
                          <a:solidFill>
                            <a:schemeClr val="tx1">
                              <a:lumMod val="85000"/>
                              <a:lumOff val="15000"/>
                            </a:schemeClr>
                          </a:solidFill>
                        </a:rPr>
                        <a:t>Windermere</a:t>
                      </a:r>
                    </a:p>
                  </a:txBody>
                  <a:tcPr marL="146513" marR="87907" marT="87907" marB="87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400" b="1" dirty="0">
                          <a:solidFill>
                            <a:schemeClr val="tx1">
                              <a:lumMod val="85000"/>
                              <a:lumOff val="15000"/>
                            </a:schemeClr>
                          </a:solidFill>
                        </a:rPr>
                        <a:t>3.7425 (Garbage/Fire/SW Assessments)</a:t>
                      </a:r>
                    </a:p>
                  </a:txBody>
                  <a:tcPr marL="146513" marR="87907" marT="87907" marB="879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586686326"/>
                  </a:ext>
                </a:extLst>
              </a:tr>
              <a:tr h="439475">
                <a:tc>
                  <a:txBody>
                    <a:bodyPr/>
                    <a:lstStyle/>
                    <a:p>
                      <a:r>
                        <a:rPr lang="en-US" sz="1400" b="1">
                          <a:solidFill>
                            <a:schemeClr val="tx1">
                              <a:lumMod val="85000"/>
                              <a:lumOff val="15000"/>
                            </a:schemeClr>
                          </a:solidFill>
                        </a:rPr>
                        <a:t>Winter Garden</a:t>
                      </a:r>
                    </a:p>
                  </a:txBody>
                  <a:tcPr marL="146513" marR="87907" marT="87907" marB="87907">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400" b="1" dirty="0">
                          <a:solidFill>
                            <a:schemeClr val="tx1">
                              <a:lumMod val="85000"/>
                              <a:lumOff val="15000"/>
                            </a:schemeClr>
                          </a:solidFill>
                        </a:rPr>
                        <a:t>4.5</a:t>
                      </a:r>
                    </a:p>
                  </a:txBody>
                  <a:tcPr marL="146513" marR="87907" marT="87907" marB="87907">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945497863"/>
                  </a:ext>
                </a:extLst>
              </a:tr>
              <a:tr h="439475">
                <a:tc>
                  <a:txBody>
                    <a:bodyPr/>
                    <a:lstStyle/>
                    <a:p>
                      <a:r>
                        <a:rPr lang="en-US" sz="1400" b="1">
                          <a:solidFill>
                            <a:schemeClr val="tx1">
                              <a:lumMod val="85000"/>
                              <a:lumOff val="15000"/>
                            </a:schemeClr>
                          </a:solidFill>
                        </a:rPr>
                        <a:t>Winter Park</a:t>
                      </a:r>
                    </a:p>
                  </a:txBody>
                  <a:tcPr marL="146513" marR="87907" marT="87907" marB="87907">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400" b="1" dirty="0">
                          <a:solidFill>
                            <a:schemeClr val="tx1">
                              <a:lumMod val="85000"/>
                              <a:lumOff val="15000"/>
                            </a:schemeClr>
                          </a:solidFill>
                        </a:rPr>
                        <a:t>4.0923 (+.2891 Debt Service 2011 &amp; 2017)</a:t>
                      </a:r>
                    </a:p>
                  </a:txBody>
                  <a:tcPr marL="146513" marR="87907" marT="87907" marB="87907">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10773854"/>
                  </a:ext>
                </a:extLst>
              </a:tr>
              <a:tr h="439475">
                <a:tc>
                  <a:txBody>
                    <a:bodyPr/>
                    <a:lstStyle/>
                    <a:p>
                      <a:r>
                        <a:rPr lang="en-US" sz="1400" b="1">
                          <a:solidFill>
                            <a:schemeClr val="tx1">
                              <a:lumMod val="85000"/>
                              <a:lumOff val="15000"/>
                            </a:schemeClr>
                          </a:solidFill>
                        </a:rPr>
                        <a:t>Edgewood</a:t>
                      </a:r>
                    </a:p>
                  </a:txBody>
                  <a:tcPr marL="146513" marR="87907" marT="87907" marB="87907">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a:r>
                        <a:rPr lang="en-US" sz="1400" b="1" dirty="0">
                          <a:solidFill>
                            <a:schemeClr val="tx1">
                              <a:lumMod val="85000"/>
                              <a:lumOff val="15000"/>
                            </a:schemeClr>
                          </a:solidFill>
                        </a:rPr>
                        <a:t>5.25 (Garbage Assessment)</a:t>
                      </a:r>
                    </a:p>
                  </a:txBody>
                  <a:tcPr marL="146513" marR="87907" marT="87907" marB="87907">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899388503"/>
                  </a:ext>
                </a:extLst>
              </a:tr>
            </a:tbl>
          </a:graphicData>
        </a:graphic>
      </p:graphicFrame>
      <p:pic>
        <p:nvPicPr>
          <p:cNvPr id="6" name="Picture 5">
            <a:extLst>
              <a:ext uri="{FF2B5EF4-FFF2-40B4-BE49-F238E27FC236}">
                <a16:creationId xmlns:a16="http://schemas.microsoft.com/office/drawing/2014/main" id="{E6DBCE1B-426F-E1D7-41EF-E5102E09334E}"/>
              </a:ext>
            </a:extLst>
          </p:cNvPr>
          <p:cNvPicPr>
            <a:picLocks noChangeAspect="1"/>
          </p:cNvPicPr>
          <p:nvPr/>
        </p:nvPicPr>
        <p:blipFill>
          <a:blip r:embed="rId2"/>
          <a:stretch>
            <a:fillRect/>
          </a:stretch>
        </p:blipFill>
        <p:spPr>
          <a:xfrm>
            <a:off x="999609" y="3682706"/>
            <a:ext cx="2261812" cy="2267909"/>
          </a:xfrm>
          <a:prstGeom prst="rect">
            <a:avLst/>
          </a:prstGeom>
        </p:spPr>
      </p:pic>
    </p:spTree>
    <p:extLst>
      <p:ext uri="{BB962C8B-B14F-4D97-AF65-F5344CB8AC3E}">
        <p14:creationId xmlns:p14="http://schemas.microsoft.com/office/powerpoint/2010/main" val="3447088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STORMWATER</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50</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1001488536"/>
              </p:ext>
            </p:extLst>
          </p:nvPr>
        </p:nvGraphicFramePr>
        <p:xfrm>
          <a:off x="1568810" y="1675227"/>
          <a:ext cx="9395601" cy="4394210"/>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Salaries</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34,320.00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35,349.60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38,242.00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2,892.00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Overtime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250.00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FICA Expenses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2,127.84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2,191.68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2,371.00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179.00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FICA Medicare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497.64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512.57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555.00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42.00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Retirement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3,432.00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3,534.96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3,824.00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289.00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Workers Comp Insurance</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342.77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3,443.05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3,725.00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282.00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a:effectLst/>
                          <a:latin typeface="Calibri" panose="020F0502020204030204" pitchFamily="34" charset="0"/>
                        </a:rPr>
                        <a:t>Health Insurance</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3,342.77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9,666.24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9,047.00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(619.00)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r h="321067">
                <a:tc>
                  <a:txBody>
                    <a:bodyPr/>
                    <a:lstStyle/>
                    <a:p>
                      <a:pPr algn="l" fontAlgn="b"/>
                      <a:r>
                        <a:rPr lang="en-US" sz="1100" b="1" i="0" u="none" strike="noStrike">
                          <a:effectLst/>
                          <a:latin typeface="Calibri" panose="020F0502020204030204" pitchFamily="34" charset="0"/>
                        </a:rPr>
                        <a:t>Dental</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320.04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320.40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332.00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12.00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822836655"/>
                  </a:ext>
                </a:extLst>
              </a:tr>
              <a:tr h="321067">
                <a:tc>
                  <a:txBody>
                    <a:bodyPr/>
                    <a:lstStyle/>
                    <a:p>
                      <a:pPr algn="l" fontAlgn="b"/>
                      <a:r>
                        <a:rPr lang="en-US" sz="1100" b="1" i="0" u="none" strike="noStrike">
                          <a:effectLst/>
                          <a:latin typeface="Calibri" panose="020F0502020204030204" pitchFamily="34" charset="0"/>
                        </a:rPr>
                        <a:t>Vision</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52.40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52.40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146928337"/>
                  </a:ext>
                </a:extLst>
              </a:tr>
              <a:tr h="321067">
                <a:tc>
                  <a:txBody>
                    <a:bodyPr/>
                    <a:lstStyle/>
                    <a:p>
                      <a:pPr algn="l" fontAlgn="b"/>
                      <a:r>
                        <a:rPr lang="en-US" sz="1100" b="1" i="0" u="none" strike="noStrike">
                          <a:effectLst/>
                          <a:latin typeface="Calibri" panose="020F0502020204030204" pitchFamily="34" charset="0"/>
                        </a:rPr>
                        <a:t>AD&amp;D</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81.00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81.00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049010403"/>
                  </a:ext>
                </a:extLst>
              </a:tr>
              <a:tr h="321067">
                <a:tc>
                  <a:txBody>
                    <a:bodyPr/>
                    <a:lstStyle/>
                    <a:p>
                      <a:pPr algn="l" fontAlgn="b"/>
                      <a:r>
                        <a:rPr lang="en-US" sz="1100" b="1" i="0" u="none" strike="noStrike">
                          <a:effectLst/>
                          <a:latin typeface="Calibri" panose="020F0502020204030204" pitchFamily="34" charset="0"/>
                        </a:rPr>
                        <a:t>Professional Services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136,000.00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211,000.00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141,000.00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(70,000.00)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60912544"/>
                  </a:ext>
                </a:extLst>
              </a:tr>
              <a:tr h="509929">
                <a:tc>
                  <a:txBody>
                    <a:bodyPr/>
                    <a:lstStyle/>
                    <a:p>
                      <a:pPr algn="l" fontAlgn="b"/>
                      <a:r>
                        <a:rPr lang="en-US" sz="1100" b="1" i="0" u="none" strike="noStrike" dirty="0">
                          <a:effectLst/>
                          <a:latin typeface="Calibri" panose="020F0502020204030204" pitchFamily="34" charset="0"/>
                        </a:rPr>
                        <a:t>Rental &amp; Leasing</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16,030.00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13,158.98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28,601.00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15,442.00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651028154"/>
                  </a:ext>
                </a:extLst>
              </a:tr>
            </a:tbl>
          </a:graphicData>
        </a:graphic>
      </p:graphicFrame>
    </p:spTree>
    <p:extLst>
      <p:ext uri="{BB962C8B-B14F-4D97-AF65-F5344CB8AC3E}">
        <p14:creationId xmlns:p14="http://schemas.microsoft.com/office/powerpoint/2010/main" val="922690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STORMWATER</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51</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2333176690"/>
              </p:ext>
            </p:extLst>
          </p:nvPr>
        </p:nvGraphicFramePr>
        <p:xfrm>
          <a:off x="1568810" y="1675227"/>
          <a:ext cx="9395601" cy="2600013"/>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Communication Services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a:effectLst/>
                          <a:latin typeface="Calibri" panose="020F0502020204030204" pitchFamily="34" charset="0"/>
                        </a:rPr>
                        <a:t>Operating Supplies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200.00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a:effectLst/>
                          <a:latin typeface="Calibri" panose="020F0502020204030204" pitchFamily="34" charset="0"/>
                        </a:rPr>
                        <a:t>Town Property Assessment</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a:effectLst/>
                          <a:latin typeface="Calibri" panose="020F0502020204030204" pitchFamily="34" charset="0"/>
                        </a:rPr>
                        <a:t>Stormwater Projects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112,063.96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78,491.34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131,703.00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53,211.00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a:effectLst/>
                          <a:latin typeface="Calibri" panose="020F0502020204030204" pitchFamily="34" charset="0"/>
                        </a:rPr>
                        <a:t>Contingency</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25,000.00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a:effectLst/>
                          <a:latin typeface="Calibri" panose="020F0502020204030204" pitchFamily="34" charset="0"/>
                        </a:rPr>
                        <a:t>Capital Improvements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7,500.00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dirty="0">
                          <a:effectLst/>
                          <a:latin typeface="Calibri" panose="020F0502020204030204" pitchFamily="34" charset="0"/>
                        </a:rPr>
                        <a:t>Total</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341,560.42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358,002.22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359,747.00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1,745.00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bl>
          </a:graphicData>
        </a:graphic>
      </p:graphicFrame>
      <p:sp>
        <p:nvSpPr>
          <p:cNvPr id="8" name="TextBox 7">
            <a:extLst>
              <a:ext uri="{FF2B5EF4-FFF2-40B4-BE49-F238E27FC236}">
                <a16:creationId xmlns:a16="http://schemas.microsoft.com/office/drawing/2014/main" id="{719249ED-2D99-A73B-7740-9316AD838AD6}"/>
              </a:ext>
            </a:extLst>
          </p:cNvPr>
          <p:cNvSpPr txBox="1"/>
          <p:nvPr/>
        </p:nvSpPr>
        <p:spPr>
          <a:xfrm>
            <a:off x="1568810" y="4507587"/>
            <a:ext cx="9395600" cy="1754326"/>
          </a:xfrm>
          <a:prstGeom prst="rect">
            <a:avLst/>
          </a:prstGeom>
          <a:noFill/>
        </p:spPr>
        <p:txBody>
          <a:bodyPr wrap="square">
            <a:spAutoFit/>
          </a:bodyPr>
          <a:lstStyle/>
          <a:p>
            <a:pPr marL="285750" indent="-285750">
              <a:buFont typeface="Arial" panose="020B0604020202020204" pitchFamily="34" charset="0"/>
              <a:buChar char="•"/>
            </a:pPr>
            <a:r>
              <a:rPr lang="en-US" dirty="0"/>
              <a:t>Stormwater Project Costs to be allocated to HMGP Projects</a:t>
            </a:r>
          </a:p>
          <a:p>
            <a:pPr marL="285750" indent="-285750">
              <a:buFont typeface="Arial" panose="020B0604020202020204" pitchFamily="34" charset="0"/>
              <a:buChar char="•"/>
            </a:pPr>
            <a:r>
              <a:rPr lang="en-US" dirty="0"/>
              <a:t>Staff is working with BCLAC on updating the Town’s Stormwater Master Plan.  This will require an adjustment to the Stormwater Assessment for FY 24/25</a:t>
            </a:r>
          </a:p>
          <a:p>
            <a:pPr marL="285750" indent="-285750">
              <a:buFont typeface="Arial" panose="020B0604020202020204" pitchFamily="34" charset="0"/>
              <a:buChar char="•"/>
            </a:pPr>
            <a:r>
              <a:rPr lang="en-US" dirty="0"/>
              <a:t>Professional Services:  KHA Misc., Galura Engineering Misc.,  John Fitzgibbon General Engineering.  NPDES Compliance, Sweeping, Vacuuming and Swale Maintenance.</a:t>
            </a:r>
          </a:p>
          <a:p>
            <a:pPr marL="285750" indent="-285750">
              <a:buFont typeface="Arial" panose="020B0604020202020204" pitchFamily="34" charset="0"/>
              <a:buChar char="•"/>
            </a:pPr>
            <a:r>
              <a:rPr lang="en-US" dirty="0"/>
              <a:t>Selling dump truck and purchasing smaller truck</a:t>
            </a:r>
          </a:p>
        </p:txBody>
      </p:sp>
    </p:spTree>
    <p:extLst>
      <p:ext uri="{BB962C8B-B14F-4D97-AF65-F5344CB8AC3E}">
        <p14:creationId xmlns:p14="http://schemas.microsoft.com/office/powerpoint/2010/main" val="2550730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REVENUE VS. EXPENDITURES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52</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graphicFrame>
        <p:nvGraphicFramePr>
          <p:cNvPr id="5" name="Table 5">
            <a:extLst>
              <a:ext uri="{FF2B5EF4-FFF2-40B4-BE49-F238E27FC236}">
                <a16:creationId xmlns:a16="http://schemas.microsoft.com/office/drawing/2014/main" id="{BF1EE4DE-CD62-4CB4-BA8E-C617E4E55C8F}"/>
              </a:ext>
            </a:extLst>
          </p:cNvPr>
          <p:cNvGraphicFramePr>
            <a:graphicFrameLocks noGrp="1"/>
          </p:cNvGraphicFramePr>
          <p:nvPr>
            <p:ph idx="1"/>
            <p:extLst>
              <p:ext uri="{D42A27DB-BD31-4B8C-83A1-F6EECF244321}">
                <p14:modId xmlns:p14="http://schemas.microsoft.com/office/powerpoint/2010/main" val="470606960"/>
              </p:ext>
            </p:extLst>
          </p:nvPr>
        </p:nvGraphicFramePr>
        <p:xfrm>
          <a:off x="1568810" y="1675227"/>
          <a:ext cx="9395601" cy="2600013"/>
        </p:xfrm>
        <a:graphic>
          <a:graphicData uri="http://schemas.openxmlformats.org/drawingml/2006/table">
            <a:tbl>
              <a:tblPr firstRow="1" bandRow="1">
                <a:solidFill>
                  <a:srgbClr val="F2F2F2">
                    <a:alpha val="45098"/>
                  </a:srgbClr>
                </a:solidFill>
                <a:tableStyleId>{5C22544A-7EE6-4342-B048-85BDC9FD1C3A}</a:tableStyleId>
              </a:tblPr>
              <a:tblGrid>
                <a:gridCol w="1844370">
                  <a:extLst>
                    <a:ext uri="{9D8B030D-6E8A-4147-A177-3AD203B41FA5}">
                      <a16:colId xmlns:a16="http://schemas.microsoft.com/office/drawing/2014/main" val="794744186"/>
                    </a:ext>
                  </a:extLst>
                </a:gridCol>
                <a:gridCol w="1839571">
                  <a:extLst>
                    <a:ext uri="{9D8B030D-6E8A-4147-A177-3AD203B41FA5}">
                      <a16:colId xmlns:a16="http://schemas.microsoft.com/office/drawing/2014/main" val="198996749"/>
                    </a:ext>
                  </a:extLst>
                </a:gridCol>
                <a:gridCol w="1839571">
                  <a:extLst>
                    <a:ext uri="{9D8B030D-6E8A-4147-A177-3AD203B41FA5}">
                      <a16:colId xmlns:a16="http://schemas.microsoft.com/office/drawing/2014/main" val="4166710613"/>
                    </a:ext>
                  </a:extLst>
                </a:gridCol>
                <a:gridCol w="1783230">
                  <a:extLst>
                    <a:ext uri="{9D8B030D-6E8A-4147-A177-3AD203B41FA5}">
                      <a16:colId xmlns:a16="http://schemas.microsoft.com/office/drawing/2014/main" val="1031511376"/>
                    </a:ext>
                  </a:extLst>
                </a:gridCol>
                <a:gridCol w="2088859">
                  <a:extLst>
                    <a:ext uri="{9D8B030D-6E8A-4147-A177-3AD203B41FA5}">
                      <a16:colId xmlns:a16="http://schemas.microsoft.com/office/drawing/2014/main" val="4090396256"/>
                    </a:ext>
                  </a:extLst>
                </a:gridCol>
              </a:tblGrid>
              <a:tr h="352544">
                <a:tc>
                  <a:txBody>
                    <a:bodyPr/>
                    <a:lstStyle/>
                    <a:p>
                      <a:pPr algn="ctr" fontAlgn="b"/>
                      <a:r>
                        <a:rPr lang="en-US" sz="1400" b="0" i="0" u="none" strike="noStrike" cap="none" spc="0" dirty="0">
                          <a:solidFill>
                            <a:schemeClr val="bg1"/>
                          </a:solidFill>
                          <a:effectLst/>
                          <a:latin typeface="Calibri" panose="020F0502020204030204" pitchFamily="34" charset="0"/>
                        </a:rPr>
                        <a:t>Line Item</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21/22</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22/23</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FY 23/24</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fontAlgn="b"/>
                      <a:r>
                        <a:rPr lang="en-US" sz="1400" b="0" i="0" u="none" strike="noStrike" cap="none" spc="0" dirty="0">
                          <a:solidFill>
                            <a:schemeClr val="bg1"/>
                          </a:solidFill>
                          <a:effectLst/>
                          <a:latin typeface="Calibri" panose="020F0502020204030204" pitchFamily="34" charset="0"/>
                        </a:rPr>
                        <a:t>Difference</a:t>
                      </a:r>
                    </a:p>
                  </a:txBody>
                  <a:tcPr marL="9837" marR="9837" marT="94431"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3302081751"/>
                  </a:ext>
                </a:extLst>
              </a:tr>
              <a:tr h="321067">
                <a:tc>
                  <a:txBody>
                    <a:bodyPr/>
                    <a:lstStyle/>
                    <a:p>
                      <a:pPr algn="l" fontAlgn="b"/>
                      <a:r>
                        <a:rPr lang="en-US" sz="1100" b="1" i="0" u="none" strike="noStrike" dirty="0">
                          <a:effectLst/>
                          <a:latin typeface="Calibri" panose="020F0502020204030204" pitchFamily="34" charset="0"/>
                        </a:rPr>
                        <a:t>General Fund Revenues</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7,426,892.96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9,394,034.62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15,930,100.00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6,536,065.00 </a:t>
                      </a:r>
                    </a:p>
                  </a:txBody>
                  <a:tcPr marL="9525" marR="9525" marT="9525" marB="0" anchor="ctr">
                    <a:lnL w="12700" cmpd="sng">
                      <a:noFill/>
                      <a:prstDash val="solid"/>
                    </a:lnL>
                    <a:lnR w="12700" cmpd="sng">
                      <a:noFill/>
                      <a:prstDash val="solid"/>
                    </a:lnR>
                    <a:lnT w="38100" cmpd="sng">
                      <a:noFill/>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2117978053"/>
                  </a:ext>
                </a:extLst>
              </a:tr>
              <a:tr h="321067">
                <a:tc>
                  <a:txBody>
                    <a:bodyPr/>
                    <a:lstStyle/>
                    <a:p>
                      <a:pPr algn="l" fontAlgn="b"/>
                      <a:r>
                        <a:rPr lang="en-US" sz="1100" b="1" i="0" u="none" strike="noStrike" dirty="0">
                          <a:effectLst/>
                          <a:latin typeface="Calibri" panose="020F0502020204030204" pitchFamily="34" charset="0"/>
                        </a:rPr>
                        <a:t>Stormwater Revenues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350,884.25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358,002.22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359,747.00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(1,745.00)</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476220064"/>
                  </a:ext>
                </a:extLst>
              </a:tr>
              <a:tr h="321067">
                <a:tc>
                  <a:txBody>
                    <a:bodyPr/>
                    <a:lstStyle/>
                    <a:p>
                      <a:pPr algn="l" fontAlgn="b"/>
                      <a:r>
                        <a:rPr lang="en-US" sz="1100" b="1" i="0" u="none" strike="noStrike" dirty="0">
                          <a:effectLst/>
                          <a:latin typeface="Calibri" panose="020F0502020204030204" pitchFamily="34" charset="0"/>
                        </a:rPr>
                        <a:t>Total Revenues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7,426,892.96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9,752,036.84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16,289,847.00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6,537,810.00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3096577394"/>
                  </a:ext>
                </a:extLst>
              </a:tr>
              <a:tr h="321067">
                <a:tc>
                  <a:txBody>
                    <a:bodyPr/>
                    <a:lstStyle/>
                    <a:p>
                      <a:pPr algn="l" fontAlgn="b"/>
                      <a:r>
                        <a:rPr lang="en-US" sz="1100" b="1" i="0" u="none" strike="noStrike" dirty="0">
                          <a:effectLst/>
                          <a:latin typeface="Calibri" panose="020F0502020204030204" pitchFamily="34" charset="0"/>
                        </a:rPr>
                        <a:t>General Fund Expenditures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7,426,083.09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10,053,277.81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16,018,140.00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5,965,103.00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3498393806"/>
                  </a:ext>
                </a:extLst>
              </a:tr>
              <a:tr h="321067">
                <a:tc>
                  <a:txBody>
                    <a:bodyPr/>
                    <a:lstStyle/>
                    <a:p>
                      <a:pPr algn="l" fontAlgn="b"/>
                      <a:r>
                        <a:rPr lang="en-US" sz="1100" b="1" i="0" u="none" strike="noStrike" dirty="0">
                          <a:effectLst/>
                          <a:latin typeface="Calibri" panose="020F0502020204030204" pitchFamily="34" charset="0"/>
                        </a:rPr>
                        <a:t>Stormwater Expenditures</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350,884.25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a:effectLst/>
                          <a:latin typeface="Calibri" panose="020F0502020204030204" pitchFamily="34" charset="0"/>
                        </a:rPr>
                        <a:t> $                358,002.22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359,747.00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tc>
                  <a:txBody>
                    <a:bodyPr/>
                    <a:lstStyle/>
                    <a:p>
                      <a:pPr algn="l" fontAlgn="b"/>
                      <a:r>
                        <a:rPr lang="en-US" sz="1100" b="1" i="0" u="none" strike="noStrike" dirty="0">
                          <a:effectLst/>
                          <a:latin typeface="Calibri" panose="020F0502020204030204" pitchFamily="34" charset="0"/>
                        </a:rPr>
                        <a:t> $                                         1,745.00</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solidFill>
                      <a:srgbClr val="F2F2F2">
                        <a:alpha val="45098"/>
                      </a:srgbClr>
                    </a:solidFill>
                  </a:tcPr>
                </a:tc>
                <a:extLst>
                  <a:ext uri="{0D108BD9-81ED-4DB2-BD59-A6C34878D82A}">
                    <a16:rowId xmlns:a16="http://schemas.microsoft.com/office/drawing/2014/main" val="1525028065"/>
                  </a:ext>
                </a:extLst>
              </a:tr>
              <a:tr h="321067">
                <a:tc>
                  <a:txBody>
                    <a:bodyPr/>
                    <a:lstStyle/>
                    <a:p>
                      <a:pPr algn="l" fontAlgn="b"/>
                      <a:r>
                        <a:rPr lang="en-US" sz="1100" b="1" i="0" u="none" strike="noStrike" dirty="0">
                          <a:effectLst/>
                          <a:latin typeface="Calibri" panose="020F0502020204030204" pitchFamily="34" charset="0"/>
                        </a:rPr>
                        <a:t>Total Expenditures</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7,776,967.34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a:effectLst/>
                          <a:latin typeface="Calibri" panose="020F0502020204030204" pitchFamily="34" charset="0"/>
                        </a:rPr>
                        <a:t> $              10,411,280.03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16,377,877.00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tc>
                  <a:txBody>
                    <a:bodyPr/>
                    <a:lstStyle/>
                    <a:p>
                      <a:pPr algn="l" fontAlgn="b"/>
                      <a:r>
                        <a:rPr lang="en-US" sz="1100" b="1" i="0" u="none" strike="noStrike" dirty="0">
                          <a:effectLst/>
                          <a:latin typeface="Calibri" panose="020F0502020204030204" pitchFamily="34" charset="0"/>
                        </a:rPr>
                        <a:t> $                                    5,966,597.00 </a:t>
                      </a:r>
                    </a:p>
                  </a:txBody>
                  <a:tcPr marL="9525" marR="9525" marT="9525" marB="0" anchor="ctr">
                    <a:lnL w="12700" cmpd="sng">
                      <a:noFill/>
                      <a:prstDash val="solid"/>
                    </a:lnL>
                    <a:lnR w="12700" cmpd="sng">
                      <a:noFill/>
                      <a:prstDash val="solid"/>
                    </a:lnR>
                    <a:lnT w="12700" cap="flat" cmpd="sng" algn="ctr">
                      <a:solidFill>
                        <a:schemeClr val="bg1">
                          <a:lumMod val="75000"/>
                        </a:schemeClr>
                      </a:solidFill>
                      <a:prstDash val="solid"/>
                      <a:round/>
                      <a:headEnd type="none" w="med" len="med"/>
                      <a:tailEnd type="none" w="med" len="med"/>
                    </a:lnT>
                    <a:lnB w="12700" cmpd="sng">
                      <a:noFill/>
                      <a:prstDash val="solid"/>
                    </a:lnB>
                    <a:solidFill>
                      <a:srgbClr val="BFBFBF">
                        <a:alpha val="34902"/>
                      </a:srgbClr>
                    </a:solidFill>
                  </a:tcPr>
                </a:tc>
                <a:extLst>
                  <a:ext uri="{0D108BD9-81ED-4DB2-BD59-A6C34878D82A}">
                    <a16:rowId xmlns:a16="http://schemas.microsoft.com/office/drawing/2014/main" val="235479523"/>
                  </a:ext>
                </a:extLst>
              </a:tr>
              <a:tr h="321067">
                <a:tc>
                  <a:txBody>
                    <a:bodyPr/>
                    <a:lstStyle/>
                    <a:p>
                      <a:pPr algn="l" fontAlgn="b"/>
                      <a:r>
                        <a:rPr lang="en-US" sz="1100" b="1" i="0" u="none" strike="noStrike" dirty="0">
                          <a:effectLst/>
                          <a:latin typeface="Calibri" panose="020F0502020204030204" pitchFamily="34" charset="0"/>
                        </a:rPr>
                        <a:t>Reserve Allocation</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endParaRPr lang="en-US" sz="1100" b="1" i="0" u="none" strike="noStrike">
                        <a:effectLst/>
                        <a:latin typeface="Calibri" panose="020F0502020204030204" pitchFamily="34" charset="0"/>
                      </a:endParaRP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endParaRPr lang="en-US" sz="1100" b="1" i="0" u="none" strike="noStrike" dirty="0">
                        <a:effectLst/>
                        <a:latin typeface="Calibri" panose="020F0502020204030204" pitchFamily="34" charset="0"/>
                      </a:endParaRP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l" fontAlgn="b"/>
                      <a:endParaRPr lang="en-US" sz="1100" b="1" i="0" u="none" strike="noStrike" dirty="0">
                        <a:effectLst/>
                        <a:latin typeface="Calibri" panose="020F0502020204030204" pitchFamily="34" charset="0"/>
                      </a:endParaRP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just" fontAlgn="b"/>
                      <a:r>
                        <a:rPr lang="en-US" sz="1100" b="1" i="0" u="none" strike="noStrike" dirty="0">
                          <a:effectLst/>
                          <a:latin typeface="Calibri" panose="020F0502020204030204" pitchFamily="34" charset="0"/>
                        </a:rPr>
                        <a:t> $                                          88,041.00 </a:t>
                      </a:r>
                    </a:p>
                  </a:txBody>
                  <a:tcPr marL="9525" marR="9525" marT="9525" marB="0"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71672488"/>
                  </a:ext>
                </a:extLst>
              </a:tr>
            </a:tbl>
          </a:graphicData>
        </a:graphic>
      </p:graphicFrame>
      <p:sp>
        <p:nvSpPr>
          <p:cNvPr id="3" name="TextBox 2">
            <a:extLst>
              <a:ext uri="{FF2B5EF4-FFF2-40B4-BE49-F238E27FC236}">
                <a16:creationId xmlns:a16="http://schemas.microsoft.com/office/drawing/2014/main" id="{A0641B7E-5FBB-8EE3-70F6-42A837B8D114}"/>
              </a:ext>
            </a:extLst>
          </p:cNvPr>
          <p:cNvSpPr txBox="1"/>
          <p:nvPr/>
        </p:nvSpPr>
        <p:spPr>
          <a:xfrm>
            <a:off x="1568810" y="4689446"/>
            <a:ext cx="939560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For FY 22/23:  The Town did not need to dip into reserves.  This was due to the delay in receiving HMGP Grant Monies and Project Approvals.  This was the same for FY 21/22.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12676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57D741-8EE5-407A-9A82-9C9A57D7A4A1}"/>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a:solidFill>
                  <a:schemeClr val="bg1"/>
                </a:solidFill>
              </a:rPr>
              <a:t>REVENUE VS. EXPENDITURES</a:t>
            </a:r>
            <a:endParaRPr lang="en-US" sz="3200" kern="1200" dirty="0">
              <a:solidFill>
                <a:schemeClr val="bg1"/>
              </a:solidFill>
              <a:latin typeface="+mj-lt"/>
              <a:ea typeface="+mj-ea"/>
              <a:cs typeface="+mj-cs"/>
            </a:endParaRPr>
          </a:p>
        </p:txBody>
      </p:sp>
      <p:sp>
        <p:nvSpPr>
          <p:cNvPr id="4" name="Slide Number Placeholder 3">
            <a:extLst>
              <a:ext uri="{FF2B5EF4-FFF2-40B4-BE49-F238E27FC236}">
                <a16:creationId xmlns:a16="http://schemas.microsoft.com/office/drawing/2014/main" id="{5AA696F8-CFE9-46F8-A82E-5E6367993BC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53</a:t>
            </a:fld>
            <a:endParaRPr lang="en-US"/>
          </a:p>
        </p:txBody>
      </p:sp>
      <p:pic>
        <p:nvPicPr>
          <p:cNvPr id="7" name="Picture 6">
            <a:extLst>
              <a:ext uri="{FF2B5EF4-FFF2-40B4-BE49-F238E27FC236}">
                <a16:creationId xmlns:a16="http://schemas.microsoft.com/office/drawing/2014/main" id="{31DCF4C7-1019-4A87-865C-14612745106D}"/>
              </a:ext>
            </a:extLst>
          </p:cNvPr>
          <p:cNvPicPr>
            <a:picLocks noChangeAspect="1"/>
          </p:cNvPicPr>
          <p:nvPr/>
        </p:nvPicPr>
        <p:blipFill>
          <a:blip r:embed="rId2"/>
          <a:stretch>
            <a:fillRect/>
          </a:stretch>
        </p:blipFill>
        <p:spPr>
          <a:xfrm>
            <a:off x="987696" y="636000"/>
            <a:ext cx="713357" cy="716329"/>
          </a:xfrm>
          <a:prstGeom prst="rect">
            <a:avLst/>
          </a:prstGeom>
        </p:spPr>
      </p:pic>
      <p:sp>
        <p:nvSpPr>
          <p:cNvPr id="10" name="TextBox 9">
            <a:extLst>
              <a:ext uri="{FF2B5EF4-FFF2-40B4-BE49-F238E27FC236}">
                <a16:creationId xmlns:a16="http://schemas.microsoft.com/office/drawing/2014/main" id="{6E74DE2D-CBC6-C204-85C0-0BD95B91992F}"/>
              </a:ext>
            </a:extLst>
          </p:cNvPr>
          <p:cNvSpPr txBox="1"/>
          <p:nvPr/>
        </p:nvSpPr>
        <p:spPr>
          <a:xfrm>
            <a:off x="987696" y="1812022"/>
            <a:ext cx="10366104" cy="3139321"/>
          </a:xfrm>
          <a:prstGeom prst="rect">
            <a:avLst/>
          </a:prstGeom>
          <a:noFill/>
        </p:spPr>
        <p:txBody>
          <a:bodyPr wrap="square" rtlCol="0">
            <a:spAutoFit/>
          </a:bodyPr>
          <a:lstStyle/>
          <a:p>
            <a:pPr marL="285750" indent="-285750">
              <a:buFont typeface="Arial" panose="020B0604020202020204" pitchFamily="34" charset="0"/>
              <a:buChar char="•"/>
            </a:pPr>
            <a:r>
              <a:rPr lang="en-US" dirty="0"/>
              <a:t>With the HMGP, ARPA and Multi Modal Path projects intended to be constructed in FY 23/24, the Town will need to tap into their reserves by $88,041.00.  </a:t>
            </a:r>
          </a:p>
          <a:p>
            <a:endParaRPr lang="en-US" dirty="0"/>
          </a:p>
          <a:p>
            <a:pPr marL="285750" indent="-285750">
              <a:buFont typeface="Arial" panose="020B0604020202020204" pitchFamily="34" charset="0"/>
              <a:buChar char="•"/>
            </a:pPr>
            <a:r>
              <a:rPr lang="en-US" dirty="0"/>
              <a:t>The current Reserves after this FY will be @ $1,500,000 with the balance if used would be $1,411,959.00</a:t>
            </a:r>
          </a:p>
          <a:p>
            <a:endParaRPr lang="en-US" dirty="0"/>
          </a:p>
          <a:p>
            <a:pPr marL="285750" indent="-285750">
              <a:buFont typeface="Arial" panose="020B0604020202020204" pitchFamily="34" charset="0"/>
              <a:buChar char="•"/>
            </a:pPr>
            <a:r>
              <a:rPr lang="en-US" dirty="0"/>
              <a:t>Industry Standard a @ 20-25%</a:t>
            </a:r>
          </a:p>
          <a:p>
            <a:endParaRPr lang="en-US" dirty="0"/>
          </a:p>
          <a:p>
            <a:pPr marL="285750" indent="-285750">
              <a:buFont typeface="Arial" panose="020B0604020202020204" pitchFamily="34" charset="0"/>
              <a:buChar char="•"/>
            </a:pPr>
            <a:r>
              <a:rPr lang="en-US" dirty="0"/>
              <a:t>With the use of Reserves, the Town Reserves would still be @ this threshold utilizes a typical budget year.  </a:t>
            </a:r>
          </a:p>
          <a:p>
            <a:endParaRPr lang="en-US" dirty="0"/>
          </a:p>
          <a:p>
            <a:pPr marL="285750" indent="-285750">
              <a:buFont typeface="Arial" panose="020B0604020202020204" pitchFamily="34" charset="0"/>
              <a:buChar char="•"/>
            </a:pPr>
            <a:r>
              <a:rPr lang="en-US" dirty="0"/>
              <a:t>Due to Charter restrictions on loan and debt service, the Town is required to save money over various Fiscal Years to cover the costs of most it not all capital improvement projects. </a:t>
            </a:r>
          </a:p>
        </p:txBody>
      </p:sp>
    </p:spTree>
    <p:extLst>
      <p:ext uri="{BB962C8B-B14F-4D97-AF65-F5344CB8AC3E}">
        <p14:creationId xmlns:p14="http://schemas.microsoft.com/office/powerpoint/2010/main" val="452719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2" name="Straight Connector 12">
            <a:extLst>
              <a:ext uri="{FF2B5EF4-FFF2-40B4-BE49-F238E27FC236}">
                <a16:creationId xmlns:a16="http://schemas.microsoft.com/office/drawing/2014/main" id="{911DBBF1-3229-4BD9-B3D1-B4CA571E74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843625"/>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BC87C3E-1040-4EE4-9BDB-9537F7A1B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8282"/>
            <a:ext cx="12192000" cy="49469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B362EC8-CCDD-4B5C-9AA9-6FDDFB4DFA81}"/>
              </a:ext>
            </a:extLst>
          </p:cNvPr>
          <p:cNvSpPr>
            <a:spLocks noGrp="1"/>
          </p:cNvSpPr>
          <p:nvPr>
            <p:ph type="ctrTitle"/>
          </p:nvPr>
        </p:nvSpPr>
        <p:spPr>
          <a:xfrm>
            <a:off x="795338" y="1566473"/>
            <a:ext cx="10601325" cy="2166723"/>
          </a:xfrm>
        </p:spPr>
        <p:txBody>
          <a:bodyPr>
            <a:normAutofit/>
          </a:bodyPr>
          <a:lstStyle/>
          <a:p>
            <a:r>
              <a:rPr lang="en-US" sz="6600">
                <a:solidFill>
                  <a:schemeClr val="bg1"/>
                </a:solidFill>
              </a:rPr>
              <a:t>Questions?</a:t>
            </a:r>
          </a:p>
        </p:txBody>
      </p:sp>
      <p:sp>
        <p:nvSpPr>
          <p:cNvPr id="6" name="Subtitle 5">
            <a:extLst>
              <a:ext uri="{FF2B5EF4-FFF2-40B4-BE49-F238E27FC236}">
                <a16:creationId xmlns:a16="http://schemas.microsoft.com/office/drawing/2014/main" id="{D271CEE4-624F-4803-985C-E129A584A4A9}"/>
              </a:ext>
            </a:extLst>
          </p:cNvPr>
          <p:cNvSpPr>
            <a:spLocks noGrp="1"/>
          </p:cNvSpPr>
          <p:nvPr>
            <p:ph type="subTitle" idx="1"/>
          </p:nvPr>
        </p:nvSpPr>
        <p:spPr>
          <a:xfrm>
            <a:off x="795338" y="4092320"/>
            <a:ext cx="10601325" cy="1144884"/>
          </a:xfrm>
        </p:spPr>
        <p:txBody>
          <a:bodyPr>
            <a:normAutofit/>
          </a:bodyPr>
          <a:lstStyle/>
          <a:p>
            <a:endParaRPr lang="en-US">
              <a:solidFill>
                <a:schemeClr val="accent1">
                  <a:lumMod val="60000"/>
                  <a:lumOff val="40000"/>
                </a:schemeClr>
              </a:solidFill>
            </a:endParaRPr>
          </a:p>
        </p:txBody>
      </p:sp>
      <p:cxnSp>
        <p:nvCxnSpPr>
          <p:cNvPr id="23" name="Straight Connector 16">
            <a:extLst>
              <a:ext uri="{FF2B5EF4-FFF2-40B4-BE49-F238E27FC236}">
                <a16:creationId xmlns:a16="http://schemas.microsoft.com/office/drawing/2014/main" id="{42CDBECE-872A-4C73-9DC1-BB4E805E2C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3894594"/>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8">
            <a:extLst>
              <a:ext uri="{FF2B5EF4-FFF2-40B4-BE49-F238E27FC236}">
                <a16:creationId xmlns:a16="http://schemas.microsoft.com/office/drawing/2014/main" id="{F5CD5A0B-CDD7-427C-AA42-2EECFDFA18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028863"/>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9D93ABA-98D5-4737-A178-86F45172F9BD}"/>
              </a:ext>
            </a:extLst>
          </p:cNvPr>
          <p:cNvSpPr>
            <a:spLocks noGrp="1"/>
          </p:cNvSpPr>
          <p:nvPr>
            <p:ph type="sldNum" sz="quarter" idx="12"/>
          </p:nvPr>
        </p:nvSpPr>
        <p:spPr>
          <a:xfrm>
            <a:off x="8610600" y="6159710"/>
            <a:ext cx="2743200" cy="365125"/>
          </a:xfrm>
        </p:spPr>
        <p:txBody>
          <a:bodyPr>
            <a:normAutofit/>
          </a:bodyPr>
          <a:lstStyle/>
          <a:p>
            <a:pPr>
              <a:spcAft>
                <a:spcPts val="600"/>
              </a:spcAft>
            </a:pPr>
            <a:fld id="{3D0898A3-B1BC-48AD-B2FD-CFD762237254}" type="slidenum">
              <a:rPr lang="en-US">
                <a:solidFill>
                  <a:schemeClr val="tx1">
                    <a:lumMod val="75000"/>
                    <a:lumOff val="25000"/>
                  </a:schemeClr>
                </a:solidFill>
              </a:rPr>
              <a:pPr>
                <a:spcAft>
                  <a:spcPts val="600"/>
                </a:spcAft>
              </a:pPr>
              <a:t>54</a:t>
            </a:fld>
            <a:endParaRPr lang="en-US">
              <a:solidFill>
                <a:schemeClr val="tx1">
                  <a:lumMod val="75000"/>
                  <a:lumOff val="25000"/>
                </a:schemeClr>
              </a:solidFill>
            </a:endParaRPr>
          </a:p>
        </p:txBody>
      </p:sp>
    </p:spTree>
    <p:extLst>
      <p:ext uri="{BB962C8B-B14F-4D97-AF65-F5344CB8AC3E}">
        <p14:creationId xmlns:p14="http://schemas.microsoft.com/office/powerpoint/2010/main" val="2186497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A7EE-1F18-4095-A2AC-3C788A110F18}"/>
              </a:ext>
            </a:extLst>
          </p:cNvPr>
          <p:cNvSpPr>
            <a:spLocks noGrp="1"/>
          </p:cNvSpPr>
          <p:nvPr>
            <p:ph type="title"/>
          </p:nvPr>
        </p:nvSpPr>
        <p:spPr/>
        <p:txBody>
          <a:bodyPr>
            <a:normAutofit/>
          </a:bodyPr>
          <a:lstStyle/>
          <a:p>
            <a:pPr algn="ctr"/>
            <a:r>
              <a:rPr lang="en-US" sz="3600" b="1" dirty="0"/>
              <a:t>Council Actions</a:t>
            </a:r>
          </a:p>
        </p:txBody>
      </p:sp>
      <p:sp>
        <p:nvSpPr>
          <p:cNvPr id="3" name="Content Placeholder 2">
            <a:extLst>
              <a:ext uri="{FF2B5EF4-FFF2-40B4-BE49-F238E27FC236}">
                <a16:creationId xmlns:a16="http://schemas.microsoft.com/office/drawing/2014/main" id="{51D51D58-26A5-493B-9C9A-2BA32CF360B1}"/>
              </a:ext>
            </a:extLst>
          </p:cNvPr>
          <p:cNvSpPr>
            <a:spLocks noGrp="1"/>
          </p:cNvSpPr>
          <p:nvPr>
            <p:ph idx="1"/>
          </p:nvPr>
        </p:nvSpPr>
        <p:spPr/>
        <p:txBody>
          <a:bodyPr>
            <a:normAutofit fontScale="85000" lnSpcReduction="20000"/>
          </a:bodyPr>
          <a:lstStyle/>
          <a:p>
            <a:pPr marL="0" lvl="0" indent="0" algn="ctr">
              <a:buNone/>
            </a:pPr>
            <a:endParaRPr lang="en-US" b="1" dirty="0"/>
          </a:p>
          <a:p>
            <a:pPr marL="0" lvl="0" indent="0" algn="ctr">
              <a:buNone/>
            </a:pPr>
            <a:r>
              <a:rPr lang="en-US" b="1" dirty="0"/>
              <a:t>1. </a:t>
            </a:r>
            <a:r>
              <a:rPr lang="en-US" sz="2600" b="1" u="sng" dirty="0"/>
              <a:t>Motion to Tentatively Adopt Proposed Millage Rate of 3.7425 mills per thousand</a:t>
            </a:r>
            <a:r>
              <a:rPr lang="en-US" sz="2600" b="1" dirty="0"/>
              <a:t>. </a:t>
            </a:r>
          </a:p>
          <a:p>
            <a:pPr marL="0" lvl="0" indent="0" algn="ctr">
              <a:buNone/>
            </a:pPr>
            <a:endParaRPr lang="en-US" sz="2600" dirty="0"/>
          </a:p>
          <a:p>
            <a:pPr marL="514350" lvl="0" indent="-514350" algn="ctr">
              <a:buAutoNum type="arabicPeriod" startAt="2"/>
            </a:pPr>
            <a:r>
              <a:rPr lang="en-US" sz="2600" b="1" u="sng" dirty="0"/>
              <a:t>Motion to Consent to Balanced Proposed Budget</a:t>
            </a:r>
          </a:p>
          <a:p>
            <a:pPr marL="0" lvl="0" indent="0" algn="ctr">
              <a:buNone/>
            </a:pPr>
            <a:r>
              <a:rPr lang="en-US" sz="2600" b="1" dirty="0"/>
              <a:t>  Revenues:  $16,377,888.00</a:t>
            </a:r>
          </a:p>
          <a:p>
            <a:pPr marL="457200" lvl="1" indent="0" algn="ctr">
              <a:buNone/>
            </a:pPr>
            <a:r>
              <a:rPr lang="en-US" sz="2600" b="1" dirty="0"/>
              <a:t>Expenditures: $16,377,888.00 </a:t>
            </a:r>
          </a:p>
          <a:p>
            <a:pPr marL="457200" lvl="1" indent="0" algn="ctr">
              <a:buNone/>
            </a:pPr>
            <a:endParaRPr lang="en-US" sz="2600" dirty="0"/>
          </a:p>
          <a:p>
            <a:pPr marL="514350" lvl="0" indent="-514350" algn="ctr">
              <a:buAutoNum type="arabicPeriod" startAt="3"/>
            </a:pPr>
            <a:r>
              <a:rPr lang="en-US" sz="2600" b="1" u="sng" dirty="0"/>
              <a:t>Motion to Set Date, Time, and Place of Budget Hearings</a:t>
            </a:r>
          </a:p>
          <a:p>
            <a:pPr marL="514350" lvl="0" indent="-514350" algn="ctr">
              <a:buAutoNum type="arabicPeriod" startAt="3"/>
            </a:pPr>
            <a:endParaRPr lang="en-US" sz="2600" dirty="0"/>
          </a:p>
          <a:p>
            <a:pPr marL="457200" lvl="1" indent="0" algn="ctr">
              <a:buNone/>
            </a:pPr>
            <a:r>
              <a:rPr lang="en-US" sz="2600" b="1" dirty="0"/>
              <a:t>September 6, 2023:  6pm Tentative Budget Hearing </a:t>
            </a:r>
          </a:p>
          <a:p>
            <a:pPr marL="457200" lvl="1" indent="0" algn="ctr">
              <a:buNone/>
            </a:pPr>
            <a:endParaRPr lang="en-US" sz="2600" dirty="0"/>
          </a:p>
          <a:p>
            <a:pPr marL="457200" lvl="1" indent="0" algn="ctr">
              <a:buNone/>
            </a:pPr>
            <a:r>
              <a:rPr lang="en-US" sz="2600" b="1" dirty="0"/>
              <a:t>September 18, 2023:  6pm Final Budget Hearing </a:t>
            </a:r>
            <a:endParaRPr lang="en-US" sz="2600" dirty="0"/>
          </a:p>
          <a:p>
            <a:endParaRPr lang="en-US" dirty="0"/>
          </a:p>
        </p:txBody>
      </p:sp>
      <p:sp>
        <p:nvSpPr>
          <p:cNvPr id="4" name="Slide Number Placeholder 3">
            <a:extLst>
              <a:ext uri="{FF2B5EF4-FFF2-40B4-BE49-F238E27FC236}">
                <a16:creationId xmlns:a16="http://schemas.microsoft.com/office/drawing/2014/main" id="{85634224-4E9F-4F90-B009-9D2270EAE484}"/>
              </a:ext>
            </a:extLst>
          </p:cNvPr>
          <p:cNvSpPr>
            <a:spLocks noGrp="1"/>
          </p:cNvSpPr>
          <p:nvPr>
            <p:ph type="sldNum" sz="quarter" idx="12"/>
          </p:nvPr>
        </p:nvSpPr>
        <p:spPr/>
        <p:txBody>
          <a:bodyPr/>
          <a:lstStyle/>
          <a:p>
            <a:fld id="{3D0898A3-B1BC-48AD-B2FD-CFD762237254}" type="slidenum">
              <a:rPr lang="en-US" smtClean="0"/>
              <a:t>55</a:t>
            </a:fld>
            <a:endParaRPr lang="en-US"/>
          </a:p>
        </p:txBody>
      </p:sp>
      <p:pic>
        <p:nvPicPr>
          <p:cNvPr id="5" name="Picture 4">
            <a:extLst>
              <a:ext uri="{FF2B5EF4-FFF2-40B4-BE49-F238E27FC236}">
                <a16:creationId xmlns:a16="http://schemas.microsoft.com/office/drawing/2014/main" id="{343179F1-9744-4B4A-8EE5-93677B2B94E7}"/>
              </a:ext>
            </a:extLst>
          </p:cNvPr>
          <p:cNvPicPr>
            <a:picLocks noChangeAspect="1"/>
          </p:cNvPicPr>
          <p:nvPr/>
        </p:nvPicPr>
        <p:blipFill>
          <a:blip r:embed="rId2"/>
          <a:stretch>
            <a:fillRect/>
          </a:stretch>
        </p:blipFill>
        <p:spPr>
          <a:xfrm>
            <a:off x="1365716" y="447755"/>
            <a:ext cx="920576" cy="920576"/>
          </a:xfrm>
          <a:prstGeom prst="rect">
            <a:avLst/>
          </a:prstGeom>
        </p:spPr>
      </p:pic>
      <p:pic>
        <p:nvPicPr>
          <p:cNvPr id="6" name="Picture 5">
            <a:extLst>
              <a:ext uri="{FF2B5EF4-FFF2-40B4-BE49-F238E27FC236}">
                <a16:creationId xmlns:a16="http://schemas.microsoft.com/office/drawing/2014/main" id="{1DB82EF4-2E35-49E2-B250-401D0CDC1A9A}"/>
              </a:ext>
            </a:extLst>
          </p:cNvPr>
          <p:cNvPicPr>
            <a:picLocks noChangeAspect="1"/>
          </p:cNvPicPr>
          <p:nvPr/>
        </p:nvPicPr>
        <p:blipFill>
          <a:blip r:embed="rId2"/>
          <a:stretch>
            <a:fillRect/>
          </a:stretch>
        </p:blipFill>
        <p:spPr>
          <a:xfrm>
            <a:off x="9813430" y="567618"/>
            <a:ext cx="920576" cy="920576"/>
          </a:xfrm>
          <a:prstGeom prst="rect">
            <a:avLst/>
          </a:prstGeom>
        </p:spPr>
      </p:pic>
    </p:spTree>
    <p:extLst>
      <p:ext uri="{BB962C8B-B14F-4D97-AF65-F5344CB8AC3E}">
        <p14:creationId xmlns:p14="http://schemas.microsoft.com/office/powerpoint/2010/main" val="1898527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3961-3794-4ECB-886B-667F10C59917}"/>
              </a:ext>
            </a:extLst>
          </p:cNvPr>
          <p:cNvSpPr>
            <a:spLocks noGrp="1"/>
          </p:cNvSpPr>
          <p:nvPr>
            <p:ph type="title"/>
          </p:nvPr>
        </p:nvSpPr>
        <p:spPr/>
        <p:txBody>
          <a:bodyPr>
            <a:normAutofit/>
          </a:bodyPr>
          <a:lstStyle/>
          <a:p>
            <a:pPr algn="ctr"/>
            <a:r>
              <a:rPr lang="en-US" sz="3600" b="1" dirty="0"/>
              <a:t>Council Actions</a:t>
            </a:r>
          </a:p>
        </p:txBody>
      </p:sp>
      <p:sp>
        <p:nvSpPr>
          <p:cNvPr id="3" name="Content Placeholder 2">
            <a:extLst>
              <a:ext uri="{FF2B5EF4-FFF2-40B4-BE49-F238E27FC236}">
                <a16:creationId xmlns:a16="http://schemas.microsoft.com/office/drawing/2014/main" id="{3BF2DF0D-56A4-42D8-8CBF-70FF2155B42E}"/>
              </a:ext>
            </a:extLst>
          </p:cNvPr>
          <p:cNvSpPr>
            <a:spLocks noGrp="1"/>
          </p:cNvSpPr>
          <p:nvPr>
            <p:ph idx="1"/>
          </p:nvPr>
        </p:nvSpPr>
        <p:spPr/>
        <p:txBody>
          <a:bodyPr>
            <a:normAutofit/>
          </a:bodyPr>
          <a:lstStyle/>
          <a:p>
            <a:pPr marL="0" lvl="0" indent="0" algn="ctr">
              <a:buNone/>
            </a:pPr>
            <a:endParaRPr lang="en-US" b="1" dirty="0"/>
          </a:p>
          <a:p>
            <a:pPr marL="514350" lvl="0" indent="-514350" algn="ctr">
              <a:buAutoNum type="arabicPeriod" startAt="4"/>
            </a:pPr>
            <a:r>
              <a:rPr lang="en-US" sz="2400" b="1" u="sng" dirty="0"/>
              <a:t>Motion to Approve Solid Waste Assessment:  $389,962.00</a:t>
            </a:r>
          </a:p>
          <a:p>
            <a:pPr marL="514350" lvl="0" indent="-514350" algn="ctr">
              <a:buAutoNum type="arabicPeriod" startAt="4"/>
            </a:pPr>
            <a:endParaRPr lang="en-US" sz="2400" u="sng" dirty="0"/>
          </a:p>
          <a:p>
            <a:pPr marL="514350" lvl="0" indent="-514350" algn="ctr">
              <a:buAutoNum type="arabicPeriod" startAt="5"/>
            </a:pPr>
            <a:r>
              <a:rPr lang="en-US" sz="2400" b="1" u="sng" dirty="0"/>
              <a:t>Motion to Approve Stormwater Fund Assessment Roll:  $359,747.00</a:t>
            </a:r>
          </a:p>
          <a:p>
            <a:pPr marL="514350" lvl="0" indent="-514350" algn="ctr">
              <a:buAutoNum type="arabicPeriod" startAt="5"/>
            </a:pPr>
            <a:endParaRPr lang="en-US" sz="2400" b="1" u="sng" dirty="0"/>
          </a:p>
          <a:p>
            <a:pPr marL="514350" lvl="0" indent="-514350" algn="ctr">
              <a:buAutoNum type="arabicPeriod" startAt="5"/>
            </a:pPr>
            <a:r>
              <a:rPr lang="en-US" sz="2400" b="1" u="sng" dirty="0"/>
              <a:t>Motion to Approve Fire Assessment: $847,341.00</a:t>
            </a:r>
          </a:p>
          <a:p>
            <a:pPr marL="0" lvl="0" indent="0" algn="ctr">
              <a:buNone/>
            </a:pPr>
            <a:endParaRPr lang="en-US" sz="2400" b="1" u="sng" dirty="0"/>
          </a:p>
          <a:p>
            <a:pPr marL="514350" lvl="0" indent="-514350" algn="ctr">
              <a:buAutoNum type="arabicPeriod" startAt="5"/>
            </a:pPr>
            <a:r>
              <a:rPr lang="en-US" sz="2400" b="1" u="sng" dirty="0"/>
              <a:t>Willows Street Light Assessment: $16,822.00</a:t>
            </a:r>
          </a:p>
          <a:p>
            <a:pPr marL="457200" lvl="0" indent="-457200" algn="ctr">
              <a:buAutoNum type="arabicPeriod" startAt="7"/>
            </a:pPr>
            <a:endParaRPr lang="en-US" sz="2400" b="1" u="sng" dirty="0"/>
          </a:p>
        </p:txBody>
      </p:sp>
      <p:sp>
        <p:nvSpPr>
          <p:cNvPr id="4" name="Slide Number Placeholder 3">
            <a:extLst>
              <a:ext uri="{FF2B5EF4-FFF2-40B4-BE49-F238E27FC236}">
                <a16:creationId xmlns:a16="http://schemas.microsoft.com/office/drawing/2014/main" id="{13E3E478-8236-49E1-A438-876812AEFD3F}"/>
              </a:ext>
            </a:extLst>
          </p:cNvPr>
          <p:cNvSpPr>
            <a:spLocks noGrp="1"/>
          </p:cNvSpPr>
          <p:nvPr>
            <p:ph type="sldNum" sz="quarter" idx="12"/>
          </p:nvPr>
        </p:nvSpPr>
        <p:spPr/>
        <p:txBody>
          <a:bodyPr/>
          <a:lstStyle/>
          <a:p>
            <a:fld id="{3D0898A3-B1BC-48AD-B2FD-CFD762237254}" type="slidenum">
              <a:rPr lang="en-US" smtClean="0"/>
              <a:t>56</a:t>
            </a:fld>
            <a:endParaRPr lang="en-US"/>
          </a:p>
        </p:txBody>
      </p:sp>
      <p:pic>
        <p:nvPicPr>
          <p:cNvPr id="5" name="Picture 4">
            <a:extLst>
              <a:ext uri="{FF2B5EF4-FFF2-40B4-BE49-F238E27FC236}">
                <a16:creationId xmlns:a16="http://schemas.microsoft.com/office/drawing/2014/main" id="{A4F9CF05-3D57-4137-B8FA-973776AAEB28}"/>
              </a:ext>
            </a:extLst>
          </p:cNvPr>
          <p:cNvPicPr>
            <a:picLocks noChangeAspect="1"/>
          </p:cNvPicPr>
          <p:nvPr/>
        </p:nvPicPr>
        <p:blipFill>
          <a:blip r:embed="rId2"/>
          <a:stretch>
            <a:fillRect/>
          </a:stretch>
        </p:blipFill>
        <p:spPr>
          <a:xfrm>
            <a:off x="1726443" y="567618"/>
            <a:ext cx="920576" cy="920576"/>
          </a:xfrm>
          <a:prstGeom prst="rect">
            <a:avLst/>
          </a:prstGeom>
        </p:spPr>
      </p:pic>
      <p:pic>
        <p:nvPicPr>
          <p:cNvPr id="6" name="Picture 5">
            <a:extLst>
              <a:ext uri="{FF2B5EF4-FFF2-40B4-BE49-F238E27FC236}">
                <a16:creationId xmlns:a16="http://schemas.microsoft.com/office/drawing/2014/main" id="{7D409557-31EC-4ABD-92DC-4802DA66C905}"/>
              </a:ext>
            </a:extLst>
          </p:cNvPr>
          <p:cNvPicPr>
            <a:picLocks noChangeAspect="1"/>
          </p:cNvPicPr>
          <p:nvPr/>
        </p:nvPicPr>
        <p:blipFill>
          <a:blip r:embed="rId2"/>
          <a:stretch>
            <a:fillRect/>
          </a:stretch>
        </p:blipFill>
        <p:spPr>
          <a:xfrm>
            <a:off x="9662428" y="590688"/>
            <a:ext cx="920576" cy="920576"/>
          </a:xfrm>
          <a:prstGeom prst="rect">
            <a:avLst/>
          </a:prstGeom>
        </p:spPr>
      </p:pic>
    </p:spTree>
    <p:extLst>
      <p:ext uri="{BB962C8B-B14F-4D97-AF65-F5344CB8AC3E}">
        <p14:creationId xmlns:p14="http://schemas.microsoft.com/office/powerpoint/2010/main" val="43934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68">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7DAE0-CE68-43FF-A0B6-80C21292B245}"/>
              </a:ext>
            </a:extLst>
          </p:cNvPr>
          <p:cNvSpPr>
            <a:spLocks noGrp="1"/>
          </p:cNvSpPr>
          <p:nvPr>
            <p:ph type="title"/>
          </p:nvPr>
        </p:nvSpPr>
        <p:spPr>
          <a:xfrm>
            <a:off x="5297762" y="1053711"/>
            <a:ext cx="5638994" cy="1424446"/>
          </a:xfrm>
        </p:spPr>
        <p:txBody>
          <a:bodyPr>
            <a:normAutofit/>
          </a:bodyPr>
          <a:lstStyle/>
          <a:p>
            <a:r>
              <a:rPr lang="en-US" dirty="0">
                <a:solidFill>
                  <a:srgbClr val="FFFFFF"/>
                </a:solidFill>
              </a:rPr>
              <a:t>2023 Estimated Taxable Value</a:t>
            </a:r>
          </a:p>
        </p:txBody>
      </p:sp>
      <p:pic>
        <p:nvPicPr>
          <p:cNvPr id="7" name="Picture 6">
            <a:extLst>
              <a:ext uri="{FF2B5EF4-FFF2-40B4-BE49-F238E27FC236}">
                <a16:creationId xmlns:a16="http://schemas.microsoft.com/office/drawing/2014/main" id="{EDAC79D9-316D-438C-D3F0-81A8C106E0C8}"/>
              </a:ext>
            </a:extLst>
          </p:cNvPr>
          <p:cNvPicPr>
            <a:picLocks noChangeAspect="1"/>
          </p:cNvPicPr>
          <p:nvPr/>
        </p:nvPicPr>
        <p:blipFill>
          <a:blip r:embed="rId2"/>
          <a:stretch>
            <a:fillRect/>
          </a:stretch>
        </p:blipFill>
        <p:spPr>
          <a:xfrm>
            <a:off x="1020596" y="478232"/>
            <a:ext cx="2585309" cy="2789902"/>
          </a:xfrm>
          <a:prstGeom prst="rect">
            <a:avLst/>
          </a:prstGeom>
        </p:spPr>
      </p:pic>
      <p:cxnSp>
        <p:nvCxnSpPr>
          <p:cNvPr id="71" name="Straight Connector 70">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25F4CD6-3137-4812-9D8B-404379DAE076}"/>
              </a:ext>
            </a:extLst>
          </p:cNvPr>
          <p:cNvPicPr>
            <a:picLocks noChangeAspect="1"/>
          </p:cNvPicPr>
          <p:nvPr/>
        </p:nvPicPr>
        <p:blipFill rotWithShape="1">
          <a:blip r:embed="rId3"/>
          <a:srcRect l="12620" r="6659"/>
          <a:stretch/>
        </p:blipFill>
        <p:spPr>
          <a:xfrm>
            <a:off x="1192299" y="3589867"/>
            <a:ext cx="2241903" cy="2788920"/>
          </a:xfrm>
          <a:prstGeom prst="rect">
            <a:avLst/>
          </a:prstGeom>
        </p:spPr>
      </p:pic>
      <p:sp>
        <p:nvSpPr>
          <p:cNvPr id="82" name="Content Placeholder 2">
            <a:extLst>
              <a:ext uri="{FF2B5EF4-FFF2-40B4-BE49-F238E27FC236}">
                <a16:creationId xmlns:a16="http://schemas.microsoft.com/office/drawing/2014/main" id="{599341DB-E03E-4CE3-B0A4-7EA6CAE4CA30}"/>
              </a:ext>
            </a:extLst>
          </p:cNvPr>
          <p:cNvSpPr>
            <a:spLocks noGrp="1"/>
          </p:cNvSpPr>
          <p:nvPr>
            <p:ph idx="1"/>
          </p:nvPr>
        </p:nvSpPr>
        <p:spPr>
          <a:xfrm>
            <a:off x="5297762" y="2799889"/>
            <a:ext cx="5747187" cy="2987543"/>
          </a:xfrm>
        </p:spPr>
        <p:txBody>
          <a:bodyPr anchor="t">
            <a:normAutofit/>
          </a:bodyPr>
          <a:lstStyle/>
          <a:p>
            <a:pPr marL="0" indent="0">
              <a:buNone/>
            </a:pPr>
            <a:r>
              <a:rPr lang="en-US" sz="2400" dirty="0">
                <a:solidFill>
                  <a:srgbClr val="FFFFFF"/>
                </a:solidFill>
              </a:rPr>
              <a:t>Orange County Property Appraiser Info</a:t>
            </a:r>
          </a:p>
          <a:p>
            <a:pPr marL="0" indent="0">
              <a:buNone/>
            </a:pPr>
            <a:endParaRPr lang="en-US" sz="2400" dirty="0">
              <a:solidFill>
                <a:srgbClr val="FFFFFF"/>
              </a:solidFill>
            </a:endParaRPr>
          </a:p>
          <a:p>
            <a:pPr marL="0" indent="0">
              <a:buNone/>
            </a:pPr>
            <a:r>
              <a:rPr lang="en-US" sz="2400" dirty="0">
                <a:solidFill>
                  <a:srgbClr val="FFFFFF"/>
                </a:solidFill>
              </a:rPr>
              <a:t>OCPA provide us with the 23/24 Taxable Value Estimate of $953,993,989. </a:t>
            </a:r>
          </a:p>
          <a:p>
            <a:pPr marL="0" indent="0">
              <a:buNone/>
            </a:pPr>
            <a:endParaRPr lang="en-US" sz="2400" dirty="0">
              <a:solidFill>
                <a:srgbClr val="FFFFFF"/>
              </a:solidFill>
            </a:endParaRPr>
          </a:p>
          <a:p>
            <a:pPr marL="0" indent="0">
              <a:buNone/>
            </a:pPr>
            <a:r>
              <a:rPr lang="en-US" sz="2400" dirty="0">
                <a:solidFill>
                  <a:srgbClr val="FFFFFF"/>
                </a:solidFill>
              </a:rPr>
              <a:t>This is higher than 22/23 $876,281,334 ($77,712,655).</a:t>
            </a:r>
          </a:p>
        </p:txBody>
      </p:sp>
      <p:sp>
        <p:nvSpPr>
          <p:cNvPr id="4" name="Slide Number Placeholder 3">
            <a:extLst>
              <a:ext uri="{FF2B5EF4-FFF2-40B4-BE49-F238E27FC236}">
                <a16:creationId xmlns:a16="http://schemas.microsoft.com/office/drawing/2014/main" id="{68EFD2C0-FE78-423F-9B63-063043370580}"/>
              </a:ext>
            </a:extLst>
          </p:cNvPr>
          <p:cNvSpPr>
            <a:spLocks noGrp="1"/>
          </p:cNvSpPr>
          <p:nvPr>
            <p:ph type="sldNum" sz="quarter" idx="12"/>
          </p:nvPr>
        </p:nvSpPr>
        <p:spPr>
          <a:xfrm>
            <a:off x="11029121" y="6455503"/>
            <a:ext cx="649357" cy="365125"/>
          </a:xfrm>
        </p:spPr>
        <p:txBody>
          <a:bodyPr>
            <a:normAutofit/>
          </a:bodyPr>
          <a:lstStyle/>
          <a:p>
            <a:pPr>
              <a:spcAft>
                <a:spcPts val="600"/>
              </a:spcAft>
            </a:pPr>
            <a:fld id="{3D0898A3-B1BC-48AD-B2FD-CFD762237254}" type="slidenum">
              <a:rPr lang="en-US"/>
              <a:pPr>
                <a:spcAft>
                  <a:spcPts val="600"/>
                </a:spcAft>
              </a:pPr>
              <a:t>6</a:t>
            </a:fld>
            <a:endParaRPr lang="en-US"/>
          </a:p>
        </p:txBody>
      </p:sp>
    </p:spTree>
    <p:extLst>
      <p:ext uri="{BB962C8B-B14F-4D97-AF65-F5344CB8AC3E}">
        <p14:creationId xmlns:p14="http://schemas.microsoft.com/office/powerpoint/2010/main" val="161004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94" y="364885"/>
            <a:ext cx="6025896"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273E0-E796-4297-AEFB-0B5C88982174}"/>
              </a:ext>
            </a:extLst>
          </p:cNvPr>
          <p:cNvSpPr>
            <a:spLocks noGrp="1"/>
          </p:cNvSpPr>
          <p:nvPr>
            <p:ph type="title"/>
          </p:nvPr>
        </p:nvSpPr>
        <p:spPr>
          <a:xfrm>
            <a:off x="950976" y="700186"/>
            <a:ext cx="5374494" cy="1188720"/>
          </a:xfrm>
        </p:spPr>
        <p:txBody>
          <a:bodyPr anchor="ctr">
            <a:normAutofit/>
          </a:bodyPr>
          <a:lstStyle/>
          <a:p>
            <a:r>
              <a:rPr lang="en-US" dirty="0">
                <a:solidFill>
                  <a:schemeClr val="bg1"/>
                </a:solidFill>
              </a:rPr>
              <a:t>FY 23/24 Millage Rates</a:t>
            </a:r>
          </a:p>
        </p:txBody>
      </p:sp>
      <p:sp>
        <p:nvSpPr>
          <p:cNvPr id="3" name="Content Placeholder 2">
            <a:extLst>
              <a:ext uri="{FF2B5EF4-FFF2-40B4-BE49-F238E27FC236}">
                <a16:creationId xmlns:a16="http://schemas.microsoft.com/office/drawing/2014/main" id="{9615BC34-DCF7-4B6F-99EB-CA14E09934E6}"/>
              </a:ext>
            </a:extLst>
          </p:cNvPr>
          <p:cNvSpPr>
            <a:spLocks noGrp="1"/>
          </p:cNvSpPr>
          <p:nvPr>
            <p:ph idx="1"/>
          </p:nvPr>
        </p:nvSpPr>
        <p:spPr>
          <a:xfrm>
            <a:off x="950976" y="2066544"/>
            <a:ext cx="5374494" cy="3788346"/>
          </a:xfrm>
        </p:spPr>
        <p:txBody>
          <a:bodyPr>
            <a:normAutofit fontScale="92500" lnSpcReduction="10000"/>
          </a:bodyPr>
          <a:lstStyle/>
          <a:p>
            <a:pPr marL="0" indent="0">
              <a:buNone/>
            </a:pPr>
            <a:r>
              <a:rPr lang="en-US" sz="2200" dirty="0">
                <a:solidFill>
                  <a:schemeClr val="bg1"/>
                </a:solidFill>
              </a:rPr>
              <a:t>Allowable Millage Rates </a:t>
            </a:r>
          </a:p>
          <a:p>
            <a:pPr marL="0" indent="0">
              <a:buNone/>
            </a:pPr>
            <a:endParaRPr lang="en-US" sz="2200" dirty="0">
              <a:solidFill>
                <a:schemeClr val="bg1"/>
              </a:solidFill>
            </a:endParaRPr>
          </a:p>
          <a:p>
            <a:pPr marL="0" indent="0">
              <a:buNone/>
            </a:pPr>
            <a:r>
              <a:rPr lang="en-US" sz="2200" u="sng" dirty="0">
                <a:solidFill>
                  <a:schemeClr val="bg1"/>
                </a:solidFill>
              </a:rPr>
              <a:t>Maintain Existing</a:t>
            </a:r>
          </a:p>
          <a:p>
            <a:pPr marL="0" indent="0">
              <a:buNone/>
            </a:pPr>
            <a:r>
              <a:rPr lang="en-US" sz="2200" dirty="0">
                <a:solidFill>
                  <a:schemeClr val="bg1"/>
                </a:solidFill>
              </a:rPr>
              <a:t>$953,993,989 /1,000 x 3.7425 = $ @ 95% = $3,391,806</a:t>
            </a:r>
          </a:p>
          <a:p>
            <a:pPr marL="0" indent="0">
              <a:buNone/>
            </a:pPr>
            <a:r>
              <a:rPr lang="en-US" sz="2200" u="sng" dirty="0">
                <a:solidFill>
                  <a:schemeClr val="bg1"/>
                </a:solidFill>
              </a:rPr>
              <a:t>Current Year Rolled Back Rate</a:t>
            </a:r>
          </a:p>
          <a:p>
            <a:pPr marL="0" indent="0">
              <a:buNone/>
            </a:pPr>
            <a:r>
              <a:rPr lang="en-US" sz="2200" dirty="0">
                <a:solidFill>
                  <a:schemeClr val="bg1"/>
                </a:solidFill>
              </a:rPr>
              <a:t>$953,993,989/1,000 x  3.4593= $3,300,151.41 @ 95% = $3,135,144</a:t>
            </a:r>
          </a:p>
          <a:p>
            <a:pPr marL="0" indent="0">
              <a:buNone/>
            </a:pPr>
            <a:r>
              <a:rPr lang="en-US" sz="2200" u="sng" dirty="0">
                <a:solidFill>
                  <a:schemeClr val="bg1"/>
                </a:solidFill>
              </a:rPr>
              <a:t>Maximum Millage Allowable</a:t>
            </a:r>
          </a:p>
          <a:p>
            <a:pPr marL="0" indent="0">
              <a:buNone/>
            </a:pPr>
            <a:r>
              <a:rPr lang="en-US" sz="2200" dirty="0">
                <a:solidFill>
                  <a:schemeClr val="bg1"/>
                </a:solidFill>
              </a:rPr>
              <a:t>$953,993,989/1,000 x 3.7892 = $3,614,874 @ 95% = $3,434,130</a:t>
            </a:r>
          </a:p>
        </p:txBody>
      </p:sp>
      <p:pic>
        <p:nvPicPr>
          <p:cNvPr id="5" name="Picture 4" descr="Logo&#10;&#10;Description automatically generated">
            <a:extLst>
              <a:ext uri="{FF2B5EF4-FFF2-40B4-BE49-F238E27FC236}">
                <a16:creationId xmlns:a16="http://schemas.microsoft.com/office/drawing/2014/main" id="{993583CA-1E4C-4297-B1FD-6024CBD8E4D5}"/>
              </a:ext>
            </a:extLst>
          </p:cNvPr>
          <p:cNvPicPr>
            <a:picLocks noChangeAspect="1"/>
          </p:cNvPicPr>
          <p:nvPr/>
        </p:nvPicPr>
        <p:blipFill>
          <a:blip r:embed="rId2"/>
          <a:stretch>
            <a:fillRect/>
          </a:stretch>
        </p:blipFill>
        <p:spPr>
          <a:xfrm>
            <a:off x="7902037" y="365760"/>
            <a:ext cx="2720897" cy="2788920"/>
          </a:xfrm>
          <a:prstGeom prst="rect">
            <a:avLst/>
          </a:prstGeom>
        </p:spPr>
      </p:pic>
      <p:pic>
        <p:nvPicPr>
          <p:cNvPr id="6" name="Picture 5">
            <a:extLst>
              <a:ext uri="{FF2B5EF4-FFF2-40B4-BE49-F238E27FC236}">
                <a16:creationId xmlns:a16="http://schemas.microsoft.com/office/drawing/2014/main" id="{5462B5A2-1273-4A6E-9ED1-0FDD5885663F}"/>
              </a:ext>
            </a:extLst>
          </p:cNvPr>
          <p:cNvPicPr>
            <a:picLocks noChangeAspect="1"/>
          </p:cNvPicPr>
          <p:nvPr/>
        </p:nvPicPr>
        <p:blipFill>
          <a:blip r:embed="rId3"/>
          <a:stretch>
            <a:fillRect/>
          </a:stretch>
        </p:blipFill>
        <p:spPr>
          <a:xfrm>
            <a:off x="7873812" y="3368894"/>
            <a:ext cx="2777348" cy="2788920"/>
          </a:xfrm>
          <a:prstGeom prst="rect">
            <a:avLst/>
          </a:prstGeom>
        </p:spPr>
      </p:pic>
      <p:sp>
        <p:nvSpPr>
          <p:cNvPr id="4" name="Slide Number Placeholder 3">
            <a:extLst>
              <a:ext uri="{FF2B5EF4-FFF2-40B4-BE49-F238E27FC236}">
                <a16:creationId xmlns:a16="http://schemas.microsoft.com/office/drawing/2014/main" id="{38BE67C7-F90F-47B7-8C26-82152FBBB658}"/>
              </a:ext>
            </a:extLst>
          </p:cNvPr>
          <p:cNvSpPr>
            <a:spLocks noGrp="1"/>
          </p:cNvSpPr>
          <p:nvPr>
            <p:ph type="sldNum" sz="quarter" idx="12"/>
          </p:nvPr>
        </p:nvSpPr>
        <p:spPr>
          <a:xfrm>
            <a:off x="8610600" y="6356350"/>
            <a:ext cx="2743200" cy="365125"/>
          </a:xfrm>
        </p:spPr>
        <p:txBody>
          <a:bodyPr>
            <a:normAutofit/>
          </a:bodyPr>
          <a:lstStyle/>
          <a:p>
            <a:pPr>
              <a:spcAft>
                <a:spcPts val="600"/>
              </a:spcAft>
            </a:pPr>
            <a:fld id="{3D0898A3-B1BC-48AD-B2FD-CFD762237254}" type="slidenum">
              <a:rPr lang="en-US" smtClean="0"/>
              <a:pPr>
                <a:spcAft>
                  <a:spcPts val="600"/>
                </a:spcAft>
              </a:pPr>
              <a:t>7</a:t>
            </a:fld>
            <a:endParaRPr lang="en-US"/>
          </a:p>
        </p:txBody>
      </p:sp>
    </p:spTree>
    <p:extLst>
      <p:ext uri="{BB962C8B-B14F-4D97-AF65-F5344CB8AC3E}">
        <p14:creationId xmlns:p14="http://schemas.microsoft.com/office/powerpoint/2010/main" val="171603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4F6814-96D5-4463-898E-405CC0C401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8419" y="321176"/>
            <a:ext cx="6326639"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90CBF-9B3B-4104-A6FF-F068C187AA5B}"/>
              </a:ext>
            </a:extLst>
          </p:cNvPr>
          <p:cNvSpPr>
            <a:spLocks noGrp="1"/>
          </p:cNvSpPr>
          <p:nvPr>
            <p:ph type="title"/>
          </p:nvPr>
        </p:nvSpPr>
        <p:spPr>
          <a:xfrm>
            <a:off x="803052" y="640263"/>
            <a:ext cx="5471890" cy="1344975"/>
          </a:xfrm>
        </p:spPr>
        <p:txBody>
          <a:bodyPr>
            <a:normAutofit/>
          </a:bodyPr>
          <a:lstStyle/>
          <a:p>
            <a:r>
              <a:rPr lang="en-US" sz="4000" dirty="0">
                <a:solidFill>
                  <a:schemeClr val="bg1"/>
                </a:solidFill>
              </a:rPr>
              <a:t>FY 23/24 Estimated Revenues</a:t>
            </a:r>
          </a:p>
        </p:txBody>
      </p:sp>
      <p:cxnSp>
        <p:nvCxnSpPr>
          <p:cNvPr id="13" name="Straight Connector 12">
            <a:extLst>
              <a:ext uri="{FF2B5EF4-FFF2-40B4-BE49-F238E27FC236}">
                <a16:creationId xmlns:a16="http://schemas.microsoft.com/office/drawing/2014/main" id="{B0EB58AB-4EF7-4CA1-8EBA-CC57F99AF8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755" y="2050299"/>
            <a:ext cx="4846320" cy="0"/>
          </a:xfrm>
          <a:prstGeom prst="line">
            <a:avLst/>
          </a:prstGeom>
          <a:ln w="22225">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C719EE-987C-44AB-9CF5-84DC9A8AD258}"/>
              </a:ext>
            </a:extLst>
          </p:cNvPr>
          <p:cNvSpPr>
            <a:spLocks noGrp="1"/>
          </p:cNvSpPr>
          <p:nvPr>
            <p:ph idx="1"/>
          </p:nvPr>
        </p:nvSpPr>
        <p:spPr>
          <a:xfrm>
            <a:off x="803051" y="2121762"/>
            <a:ext cx="5471890" cy="3626917"/>
          </a:xfrm>
        </p:spPr>
        <p:txBody>
          <a:bodyPr>
            <a:normAutofit/>
          </a:bodyPr>
          <a:lstStyle/>
          <a:p>
            <a:pPr marL="0" indent="0">
              <a:buNone/>
            </a:pPr>
            <a:r>
              <a:rPr lang="en-US" sz="1500" dirty="0">
                <a:solidFill>
                  <a:schemeClr val="bg1"/>
                </a:solidFill>
              </a:rPr>
              <a:t>With the various factors that may impact the numerous revenue sources for the Town of Windermere, as we always do, we have been very conservative with the estimates. </a:t>
            </a:r>
          </a:p>
          <a:p>
            <a:pPr marL="0" indent="0">
              <a:buNone/>
            </a:pPr>
            <a:endParaRPr lang="en-US" sz="1500" dirty="0">
              <a:solidFill>
                <a:schemeClr val="bg1"/>
              </a:solidFill>
            </a:endParaRPr>
          </a:p>
          <a:p>
            <a:pPr marL="0" indent="0">
              <a:buNone/>
            </a:pPr>
            <a:r>
              <a:rPr lang="en-US" sz="1500" dirty="0">
                <a:solidFill>
                  <a:schemeClr val="bg1"/>
                </a:solidFill>
              </a:rPr>
              <a:t>Staff typically uses the past to predict the future where appropriate.  Typically utilizing the last 10 years of numbers and estimating means and escalators while taking out the anomalies.  </a:t>
            </a:r>
          </a:p>
          <a:p>
            <a:pPr marL="0" indent="0">
              <a:buNone/>
            </a:pPr>
            <a:endParaRPr lang="en-US" sz="1500" dirty="0">
              <a:solidFill>
                <a:schemeClr val="bg1"/>
              </a:solidFill>
            </a:endParaRPr>
          </a:p>
          <a:p>
            <a:pPr marL="0" indent="0">
              <a:buNone/>
            </a:pPr>
            <a:r>
              <a:rPr lang="en-US" sz="1500" dirty="0">
                <a:solidFill>
                  <a:schemeClr val="bg1"/>
                </a:solidFill>
              </a:rPr>
              <a:t>Department of Revenue estimates do not come out until after the presentation becomes public and will be amended if staff agrees with the calculations.</a:t>
            </a:r>
          </a:p>
        </p:txBody>
      </p:sp>
      <p:sp>
        <p:nvSpPr>
          <p:cNvPr id="4" name="Slide Number Placeholder 3">
            <a:extLst>
              <a:ext uri="{FF2B5EF4-FFF2-40B4-BE49-F238E27FC236}">
                <a16:creationId xmlns:a16="http://schemas.microsoft.com/office/drawing/2014/main" id="{1103A520-AA39-4976-AB17-D62D871C3216}"/>
              </a:ext>
            </a:extLst>
          </p:cNvPr>
          <p:cNvSpPr>
            <a:spLocks noGrp="1"/>
          </p:cNvSpPr>
          <p:nvPr>
            <p:ph type="sldNum" sz="quarter" idx="12"/>
          </p:nvPr>
        </p:nvSpPr>
        <p:spPr>
          <a:xfrm>
            <a:off x="8610600" y="6356350"/>
            <a:ext cx="2743200" cy="365125"/>
          </a:xfrm>
        </p:spPr>
        <p:txBody>
          <a:bodyPr>
            <a:normAutofit/>
          </a:bodyPr>
          <a:lstStyle/>
          <a:p>
            <a:pPr>
              <a:spcAft>
                <a:spcPts val="600"/>
              </a:spcAft>
            </a:pPr>
            <a:fld id="{3D0898A3-B1BC-48AD-B2FD-CFD762237254}" type="slidenum">
              <a:rPr lang="en-US" smtClean="0"/>
              <a:pPr>
                <a:spcAft>
                  <a:spcPts val="600"/>
                </a:spcAft>
              </a:pPr>
              <a:t>8</a:t>
            </a:fld>
            <a:endParaRPr lang="en-US"/>
          </a:p>
        </p:txBody>
      </p:sp>
      <p:pic>
        <p:nvPicPr>
          <p:cNvPr id="8" name="Picture 7">
            <a:extLst>
              <a:ext uri="{FF2B5EF4-FFF2-40B4-BE49-F238E27FC236}">
                <a16:creationId xmlns:a16="http://schemas.microsoft.com/office/drawing/2014/main" id="{763AD30D-1D0F-C074-355D-44B9D3439F7A}"/>
              </a:ext>
            </a:extLst>
          </p:cNvPr>
          <p:cNvPicPr>
            <a:picLocks noChangeAspect="1"/>
          </p:cNvPicPr>
          <p:nvPr/>
        </p:nvPicPr>
        <p:blipFill>
          <a:blip r:embed="rId2"/>
          <a:stretch>
            <a:fillRect/>
          </a:stretch>
        </p:blipFill>
        <p:spPr>
          <a:xfrm>
            <a:off x="8259684" y="515815"/>
            <a:ext cx="2458847" cy="2467708"/>
          </a:xfrm>
          <a:prstGeom prst="rect">
            <a:avLst/>
          </a:prstGeom>
        </p:spPr>
      </p:pic>
      <p:pic>
        <p:nvPicPr>
          <p:cNvPr id="5" name="Picture 4">
            <a:extLst>
              <a:ext uri="{FF2B5EF4-FFF2-40B4-BE49-F238E27FC236}">
                <a16:creationId xmlns:a16="http://schemas.microsoft.com/office/drawing/2014/main" id="{B92E3C9A-85C1-E078-7974-6D72EDF3602F}"/>
              </a:ext>
            </a:extLst>
          </p:cNvPr>
          <p:cNvPicPr>
            <a:picLocks noChangeAspect="1"/>
          </p:cNvPicPr>
          <p:nvPr/>
        </p:nvPicPr>
        <p:blipFill>
          <a:blip r:embed="rId3"/>
          <a:stretch>
            <a:fillRect/>
          </a:stretch>
        </p:blipFill>
        <p:spPr>
          <a:xfrm>
            <a:off x="8259684" y="3366745"/>
            <a:ext cx="2725148" cy="2792210"/>
          </a:xfrm>
          <a:prstGeom prst="rect">
            <a:avLst/>
          </a:prstGeom>
        </p:spPr>
      </p:pic>
    </p:spTree>
    <p:extLst>
      <p:ext uri="{BB962C8B-B14F-4D97-AF65-F5344CB8AC3E}">
        <p14:creationId xmlns:p14="http://schemas.microsoft.com/office/powerpoint/2010/main" val="392984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61455B-009D-B8BE-B0D0-776725670D7B}"/>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Local Option Gas Tax</a:t>
            </a:r>
          </a:p>
        </p:txBody>
      </p:sp>
      <p:sp>
        <p:nvSpPr>
          <p:cNvPr id="4" name="Slide Number Placeholder 3">
            <a:extLst>
              <a:ext uri="{FF2B5EF4-FFF2-40B4-BE49-F238E27FC236}">
                <a16:creationId xmlns:a16="http://schemas.microsoft.com/office/drawing/2014/main" id="{0E4CBA55-3954-2183-0798-5AEFF4C6207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D0898A3-B1BC-48AD-B2FD-CFD762237254}" type="slidenum">
              <a:rPr lang="en-US" smtClean="0"/>
              <a:pPr>
                <a:spcAft>
                  <a:spcPts val="600"/>
                </a:spcAft>
              </a:pPr>
              <a:t>9</a:t>
            </a:fld>
            <a:endParaRPr lang="en-US"/>
          </a:p>
        </p:txBody>
      </p:sp>
      <p:pic>
        <p:nvPicPr>
          <p:cNvPr id="7" name="Picture 6">
            <a:extLst>
              <a:ext uri="{FF2B5EF4-FFF2-40B4-BE49-F238E27FC236}">
                <a16:creationId xmlns:a16="http://schemas.microsoft.com/office/drawing/2014/main" id="{F4987BD8-6E35-FE58-AF66-C738DD1CFCB4}"/>
              </a:ext>
            </a:extLst>
          </p:cNvPr>
          <p:cNvPicPr>
            <a:picLocks noChangeAspect="1"/>
          </p:cNvPicPr>
          <p:nvPr/>
        </p:nvPicPr>
        <p:blipFill>
          <a:blip r:embed="rId2"/>
          <a:stretch>
            <a:fillRect/>
          </a:stretch>
        </p:blipFill>
        <p:spPr>
          <a:xfrm>
            <a:off x="0" y="245303"/>
            <a:ext cx="1143000" cy="1143000"/>
          </a:xfrm>
          <a:prstGeom prst="rect">
            <a:avLst/>
          </a:prstGeom>
        </p:spPr>
      </p:pic>
      <p:pic>
        <p:nvPicPr>
          <p:cNvPr id="8" name="Content Placeholder 7">
            <a:extLst>
              <a:ext uri="{FF2B5EF4-FFF2-40B4-BE49-F238E27FC236}">
                <a16:creationId xmlns:a16="http://schemas.microsoft.com/office/drawing/2014/main" id="{36B34BB0-E0A0-1B76-EBAD-037810523B1B}"/>
              </a:ext>
            </a:extLst>
          </p:cNvPr>
          <p:cNvPicPr>
            <a:picLocks noGrp="1" noChangeAspect="1"/>
          </p:cNvPicPr>
          <p:nvPr>
            <p:ph idx="1"/>
          </p:nvPr>
        </p:nvPicPr>
        <p:blipFill>
          <a:blip r:embed="rId3"/>
          <a:stretch>
            <a:fillRect/>
          </a:stretch>
        </p:blipFill>
        <p:spPr>
          <a:xfrm>
            <a:off x="1820411" y="1815869"/>
            <a:ext cx="8196043" cy="3829922"/>
          </a:xfrm>
          <a:prstGeom prst="rect">
            <a:avLst/>
          </a:prstGeom>
        </p:spPr>
      </p:pic>
    </p:spTree>
    <p:extLst>
      <p:ext uri="{BB962C8B-B14F-4D97-AF65-F5344CB8AC3E}">
        <p14:creationId xmlns:p14="http://schemas.microsoft.com/office/powerpoint/2010/main" val="1246397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11064</TotalTime>
  <Words>5815</Words>
  <Application>Microsoft Office PowerPoint</Application>
  <PresentationFormat>Widescreen</PresentationFormat>
  <Paragraphs>1820</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 FY 23/24 Draft Budget</vt:lpstr>
      <vt:lpstr>Purpose &amp; Intent</vt:lpstr>
      <vt:lpstr>FY 22/23 Revenues</vt:lpstr>
      <vt:lpstr>Ad Valorem Revenue</vt:lpstr>
      <vt:lpstr>Ad Valorem Comparison:  Based on FY 22/23 Rates </vt:lpstr>
      <vt:lpstr>2023 Estimated Taxable Value</vt:lpstr>
      <vt:lpstr>FY 23/24 Millage Rates</vt:lpstr>
      <vt:lpstr>FY 23/24 Estimated Revenues</vt:lpstr>
      <vt:lpstr>Local Option Gas Tax</vt:lpstr>
      <vt:lpstr>Utility Tax Duke</vt:lpstr>
      <vt:lpstr>Utility Tax Water</vt:lpstr>
      <vt:lpstr>Utility Tax Lake Apopka Gas</vt:lpstr>
      <vt:lpstr>Communications Service Tax</vt:lpstr>
      <vt:lpstr>Building Permits</vt:lpstr>
      <vt:lpstr>Franchise Fee DUKE</vt:lpstr>
      <vt:lpstr>½ Cent Sales Tax</vt:lpstr>
      <vt:lpstr>FY 23/24 Estimated Revenues</vt:lpstr>
      <vt:lpstr>FY 23/24 Estimated Revenues</vt:lpstr>
      <vt:lpstr>FY 23/24 Estimated Revenues</vt:lpstr>
      <vt:lpstr>FY 23/24 Estimated Revenues</vt:lpstr>
      <vt:lpstr>FY 23/24 Estimated Revenues</vt:lpstr>
      <vt:lpstr>FY 23/24 Estimated Revenues</vt:lpstr>
      <vt:lpstr>FY 23/24 Expenditure Highlights</vt:lpstr>
      <vt:lpstr>LEGISLATIVE</vt:lpstr>
      <vt:lpstr>LEGISLATIVE HIGHLIGHTS</vt:lpstr>
      <vt:lpstr>ADMINSITRATION</vt:lpstr>
      <vt:lpstr>ADMINISTRATION</vt:lpstr>
      <vt:lpstr>ADMINISTRATION</vt:lpstr>
      <vt:lpstr>CLERK</vt:lpstr>
      <vt:lpstr>CLERK</vt:lpstr>
      <vt:lpstr>FINANCE</vt:lpstr>
      <vt:lpstr>FINANCE</vt:lpstr>
      <vt:lpstr>FINANCE</vt:lpstr>
      <vt:lpstr>DEVELOPMENT SERVICES</vt:lpstr>
      <vt:lpstr>PUBLIC WORKS</vt:lpstr>
      <vt:lpstr>PUBLIC WORKS</vt:lpstr>
      <vt:lpstr>PUBLIC WORKS</vt:lpstr>
      <vt:lpstr>PUBLIC WORKS</vt:lpstr>
      <vt:lpstr>POLICE DEPARTMENT</vt:lpstr>
      <vt:lpstr>POLICE DEPARTMENT</vt:lpstr>
      <vt:lpstr>POLICE DEPARTMENT</vt:lpstr>
      <vt:lpstr>POLICE DEPARTMENT</vt:lpstr>
      <vt:lpstr>POLICE DEPARTMENT</vt:lpstr>
      <vt:lpstr>POLICE DEPARTMENT</vt:lpstr>
      <vt:lpstr>POLICE DEPARTMENT</vt:lpstr>
      <vt:lpstr>POLICE DEPARTMENT</vt:lpstr>
      <vt:lpstr>POLICE DEPARTMENT</vt:lpstr>
      <vt:lpstr>CODE ENFORCEMENT</vt:lpstr>
      <vt:lpstr>BOARDS &amp; COMMITTEES</vt:lpstr>
      <vt:lpstr>STORMWATER</vt:lpstr>
      <vt:lpstr>STORMWATER</vt:lpstr>
      <vt:lpstr>REVENUE VS. EXPENDITURES</vt:lpstr>
      <vt:lpstr>REVENUE VS. EXPENDITURES</vt:lpstr>
      <vt:lpstr>Questions?</vt:lpstr>
      <vt:lpstr>Council Actions</vt:lpstr>
      <vt:lpstr>Council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20/21 Budget Presentation</dc:title>
  <dc:creator>Robert Smith</dc:creator>
  <cp:lastModifiedBy>Tara Vegel</cp:lastModifiedBy>
  <cp:revision>321</cp:revision>
  <dcterms:created xsi:type="dcterms:W3CDTF">2020-06-02T12:11:07Z</dcterms:created>
  <dcterms:modified xsi:type="dcterms:W3CDTF">2023-09-01T18:14:04Z</dcterms:modified>
</cp:coreProperties>
</file>