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9" r:id="rId1"/>
  </p:sldMasterIdLst>
  <p:notesMasterIdLst>
    <p:notesMasterId r:id="rId20"/>
  </p:notesMasterIdLst>
  <p:sldIdLst>
    <p:sldId id="256" r:id="rId2"/>
    <p:sldId id="259" r:id="rId3"/>
    <p:sldId id="268" r:id="rId4"/>
    <p:sldId id="269" r:id="rId5"/>
    <p:sldId id="265" r:id="rId6"/>
    <p:sldId id="260" r:id="rId7"/>
    <p:sldId id="261" r:id="rId8"/>
    <p:sldId id="262" r:id="rId9"/>
    <p:sldId id="267" r:id="rId10"/>
    <p:sldId id="271" r:id="rId11"/>
    <p:sldId id="274" r:id="rId12"/>
    <p:sldId id="275" r:id="rId13"/>
    <p:sldId id="273" r:id="rId14"/>
    <p:sldId id="272" r:id="rId15"/>
    <p:sldId id="276" r:id="rId16"/>
    <p:sldId id="277" r:id="rId17"/>
    <p:sldId id="279" r:id="rId18"/>
    <p:sldId id="278"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730C63-A37F-4C17-83AE-752111326A61}" type="datetimeFigureOut">
              <a:rPr lang="en-US" smtClean="0"/>
              <a:t>7/19/2023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880518-0CFB-43E4-8933-301A4BD6C1F1}" type="slidenum">
              <a:rPr lang="en-US" smtClean="0"/>
              <a:t>‹#›</a:t>
            </a:fld>
            <a:endParaRPr lang="en-US" dirty="0"/>
          </a:p>
        </p:txBody>
      </p:sp>
    </p:spTree>
    <p:extLst>
      <p:ext uri="{BB962C8B-B14F-4D97-AF65-F5344CB8AC3E}">
        <p14:creationId xmlns:p14="http://schemas.microsoft.com/office/powerpoint/2010/main" val="1372264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b="1"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A67286-CB67-4D7E-8DA4-AAC228F298C0}" type="datetime1">
              <a:rPr lang="en-US" smtClean="0"/>
              <a:t>7/19/2023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D687D0-FBB4-40CF-BACF-62B9D2631DD1}"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BABE29BD-E6ED-4F02-BD71-D8DA26DF5295}"/>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51911" y="4156817"/>
            <a:ext cx="2087278" cy="2701183"/>
          </a:xfrm>
          <a:prstGeom prst="rect">
            <a:avLst/>
          </a:prstGeom>
        </p:spPr>
      </p:pic>
    </p:spTree>
    <p:extLst>
      <p:ext uri="{BB962C8B-B14F-4D97-AF65-F5344CB8AC3E}">
        <p14:creationId xmlns:p14="http://schemas.microsoft.com/office/powerpoint/2010/main" val="392229500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42DEC7-62ED-408B-A028-E10E99251FCB}" type="datetime1">
              <a:rPr lang="en-US" smtClean="0"/>
              <a:t>7/19/2023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D687D0-FBB4-40CF-BACF-62B9D2631DD1}" type="slidenum">
              <a:rPr lang="en-US" smtClean="0"/>
              <a:t>‹#›</a:t>
            </a:fld>
            <a:endParaRPr lang="en-US" dirty="0"/>
          </a:p>
        </p:txBody>
      </p:sp>
    </p:spTree>
    <p:extLst>
      <p:ext uri="{BB962C8B-B14F-4D97-AF65-F5344CB8AC3E}">
        <p14:creationId xmlns:p14="http://schemas.microsoft.com/office/powerpoint/2010/main" val="619880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188680-A800-4FC0-A13C-E6C936387530}" type="datetime1">
              <a:rPr lang="en-US" smtClean="0"/>
              <a:t>7/19/2023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D687D0-FBB4-40CF-BACF-62B9D2631DD1}" type="slidenum">
              <a:rPr lang="en-US" smtClean="0"/>
              <a:t>‹#›</a:t>
            </a:fld>
            <a:endParaRPr lang="en-US" dirty="0"/>
          </a:p>
        </p:txBody>
      </p:sp>
    </p:spTree>
    <p:extLst>
      <p:ext uri="{BB962C8B-B14F-4D97-AF65-F5344CB8AC3E}">
        <p14:creationId xmlns:p14="http://schemas.microsoft.com/office/powerpoint/2010/main" val="861145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6141D7-0780-433D-8AAD-978BFE0FCD45}" type="datetime1">
              <a:rPr lang="en-US" smtClean="0"/>
              <a:t>7/19/2023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D687D0-FBB4-40CF-BACF-62B9D2631DD1}" type="slidenum">
              <a:rPr lang="en-US" smtClean="0"/>
              <a:t>‹#›</a:t>
            </a:fld>
            <a:endParaRPr lang="en-US" dirty="0"/>
          </a:p>
        </p:txBody>
      </p:sp>
      <p:pic>
        <p:nvPicPr>
          <p:cNvPr id="7" name="Picture 6">
            <a:extLst>
              <a:ext uri="{FF2B5EF4-FFF2-40B4-BE49-F238E27FC236}">
                <a16:creationId xmlns:a16="http://schemas.microsoft.com/office/drawing/2014/main" id="{6545126B-52AE-4ECA-A5D6-EADA8CC2E7C7}"/>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82335" y="530348"/>
            <a:ext cx="1119983" cy="1449390"/>
          </a:xfrm>
          <a:prstGeom prst="rect">
            <a:avLst/>
          </a:prstGeom>
        </p:spPr>
      </p:pic>
    </p:spTree>
    <p:extLst>
      <p:ext uri="{BB962C8B-B14F-4D97-AF65-F5344CB8AC3E}">
        <p14:creationId xmlns:p14="http://schemas.microsoft.com/office/powerpoint/2010/main" val="559941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1A5A7D6-D30F-4E51-A37F-779E4E730BD7}" type="datetime1">
              <a:rPr lang="en-US" smtClean="0"/>
              <a:t>7/19/2023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D687D0-FBB4-40CF-BACF-62B9D2631DD1}"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010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5E7EA2-CBF6-4FF3-80C4-7C9184B5DD5E}" type="datetime1">
              <a:rPr lang="en-US" smtClean="0"/>
              <a:t>7/19/2023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D687D0-FBB4-40CF-BACF-62B9D2631DD1}" type="slidenum">
              <a:rPr lang="en-US" smtClean="0"/>
              <a:t>‹#›</a:t>
            </a:fld>
            <a:endParaRPr lang="en-US" dirty="0"/>
          </a:p>
        </p:txBody>
      </p:sp>
    </p:spTree>
    <p:extLst>
      <p:ext uri="{BB962C8B-B14F-4D97-AF65-F5344CB8AC3E}">
        <p14:creationId xmlns:p14="http://schemas.microsoft.com/office/powerpoint/2010/main" val="2296898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F68FBAA-A9CE-4790-90D6-196AC5E8F575}" type="datetime1">
              <a:rPr lang="en-US" smtClean="0"/>
              <a:t>7/19/2023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9D687D0-FBB4-40CF-BACF-62B9D2631DD1}" type="slidenum">
              <a:rPr lang="en-US" smtClean="0"/>
              <a:t>‹#›</a:t>
            </a:fld>
            <a:endParaRPr lang="en-US" dirty="0"/>
          </a:p>
        </p:txBody>
      </p:sp>
    </p:spTree>
    <p:extLst>
      <p:ext uri="{BB962C8B-B14F-4D97-AF65-F5344CB8AC3E}">
        <p14:creationId xmlns:p14="http://schemas.microsoft.com/office/powerpoint/2010/main" val="382305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6E1AC19-DC2E-400B-B506-4FCCEF7D14A0}" type="datetime1">
              <a:rPr lang="en-US" smtClean="0"/>
              <a:t>7/19/2023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9D687D0-FBB4-40CF-BACF-62B9D2631DD1}" type="slidenum">
              <a:rPr lang="en-US" smtClean="0"/>
              <a:t>‹#›</a:t>
            </a:fld>
            <a:endParaRPr lang="en-US" dirty="0"/>
          </a:p>
        </p:txBody>
      </p:sp>
    </p:spTree>
    <p:extLst>
      <p:ext uri="{BB962C8B-B14F-4D97-AF65-F5344CB8AC3E}">
        <p14:creationId xmlns:p14="http://schemas.microsoft.com/office/powerpoint/2010/main" val="3643647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F904F5A-89D4-4BC4-9E46-FA4481F69632}" type="datetime1">
              <a:rPr lang="en-US" smtClean="0"/>
              <a:t>7/19/2023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B9D687D0-FBB4-40CF-BACF-62B9D2631DD1}" type="slidenum">
              <a:rPr lang="en-US" smtClean="0"/>
              <a:t>‹#›</a:t>
            </a:fld>
            <a:endParaRPr lang="en-US" dirty="0"/>
          </a:p>
        </p:txBody>
      </p:sp>
    </p:spTree>
    <p:extLst>
      <p:ext uri="{BB962C8B-B14F-4D97-AF65-F5344CB8AC3E}">
        <p14:creationId xmlns:p14="http://schemas.microsoft.com/office/powerpoint/2010/main" val="354515721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FFE65DD-00C4-42F2-A23A-05C3860EDC3E}" type="datetime1">
              <a:rPr lang="en-US" smtClean="0"/>
              <a:t>7/19/2023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9D687D0-FBB4-40CF-BACF-62B9D2631DD1}" type="slidenum">
              <a:rPr lang="en-US" smtClean="0"/>
              <a:t>‹#›</a:t>
            </a:fld>
            <a:endParaRPr lang="en-US" dirty="0"/>
          </a:p>
        </p:txBody>
      </p:sp>
    </p:spTree>
    <p:extLst>
      <p:ext uri="{BB962C8B-B14F-4D97-AF65-F5344CB8AC3E}">
        <p14:creationId xmlns:p14="http://schemas.microsoft.com/office/powerpoint/2010/main" val="379575488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F0E406C-A380-4607-8603-A304DA23B2FE}" type="datetime1">
              <a:rPr lang="en-US" smtClean="0"/>
              <a:t>7/19/2023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D687D0-FBB4-40CF-BACF-62B9D2631DD1}" type="slidenum">
              <a:rPr lang="en-US" smtClean="0"/>
              <a:t>‹#›</a:t>
            </a:fld>
            <a:endParaRPr lang="en-US" dirty="0"/>
          </a:p>
        </p:txBody>
      </p:sp>
    </p:spTree>
    <p:extLst>
      <p:ext uri="{BB962C8B-B14F-4D97-AF65-F5344CB8AC3E}">
        <p14:creationId xmlns:p14="http://schemas.microsoft.com/office/powerpoint/2010/main" val="4263377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24A8767-9812-4F78-B3F4-F38880EE89A7}" type="datetime1">
              <a:rPr lang="en-US" smtClean="0"/>
              <a:t>7/19/2023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9D687D0-FBB4-40CF-BACF-62B9D2631DD1}"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7637868"/>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8BA3243-42C1-4315-9ADA-40AA9319B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D9AF24-DB50-4C41-B944-EC81EDEE9DAC}"/>
              </a:ext>
            </a:extLst>
          </p:cNvPr>
          <p:cNvSpPr>
            <a:spLocks noGrp="1"/>
          </p:cNvSpPr>
          <p:nvPr>
            <p:ph type="ctrTitle"/>
          </p:nvPr>
        </p:nvSpPr>
        <p:spPr>
          <a:xfrm>
            <a:off x="6730000" y="639097"/>
            <a:ext cx="4813072" cy="3686015"/>
          </a:xfrm>
        </p:spPr>
        <p:txBody>
          <a:bodyPr>
            <a:normAutofit/>
          </a:bodyPr>
          <a:lstStyle/>
          <a:p>
            <a:r>
              <a:rPr lang="en-US" sz="6200" dirty="0"/>
              <a:t>Chaine Du Lac</a:t>
            </a:r>
            <a:br>
              <a:rPr lang="en-US" sz="6200" dirty="0"/>
            </a:br>
            <a:r>
              <a:rPr lang="en-US" sz="6200" dirty="0"/>
              <a:t>Annexation Public Meeting</a:t>
            </a:r>
          </a:p>
        </p:txBody>
      </p:sp>
      <p:sp>
        <p:nvSpPr>
          <p:cNvPr id="3" name="Subtitle 2">
            <a:extLst>
              <a:ext uri="{FF2B5EF4-FFF2-40B4-BE49-F238E27FC236}">
                <a16:creationId xmlns:a16="http://schemas.microsoft.com/office/drawing/2014/main" id="{B0D10128-D144-4157-A624-A1A6F04EB653}"/>
              </a:ext>
            </a:extLst>
          </p:cNvPr>
          <p:cNvSpPr>
            <a:spLocks noGrp="1"/>
          </p:cNvSpPr>
          <p:nvPr>
            <p:ph type="subTitle" idx="1"/>
          </p:nvPr>
        </p:nvSpPr>
        <p:spPr>
          <a:xfrm>
            <a:off x="6729999" y="4455621"/>
            <a:ext cx="4829101" cy="1238616"/>
          </a:xfrm>
        </p:spPr>
        <p:txBody>
          <a:bodyPr>
            <a:normAutofit/>
          </a:bodyPr>
          <a:lstStyle/>
          <a:p>
            <a:r>
              <a:rPr lang="en-US" dirty="0">
                <a:solidFill>
                  <a:schemeClr val="tx1">
                    <a:lumMod val="85000"/>
                    <a:lumOff val="15000"/>
                  </a:schemeClr>
                </a:solidFill>
              </a:rPr>
              <a:t>July 2023</a:t>
            </a:r>
          </a:p>
        </p:txBody>
      </p:sp>
      <p:sp>
        <p:nvSpPr>
          <p:cNvPr id="13" name="Rectangle 12">
            <a:extLst>
              <a:ext uri="{FF2B5EF4-FFF2-40B4-BE49-F238E27FC236}">
                <a16:creationId xmlns:a16="http://schemas.microsoft.com/office/drawing/2014/main" id="{3CD2AC58-26E2-4F2B-BB55-FF8007E4B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21733"/>
            <a:ext cx="3057906" cy="3408237"/>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512645D1-85A9-4F9A-9914-5303C4A21C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805" y="473902"/>
            <a:ext cx="2397762" cy="3103900"/>
          </a:xfrm>
          <a:prstGeom prst="rect">
            <a:avLst/>
          </a:prstGeom>
        </p:spPr>
      </p:pic>
      <p:sp>
        <p:nvSpPr>
          <p:cNvPr id="15" name="Rectangle 14">
            <a:extLst>
              <a:ext uri="{FF2B5EF4-FFF2-40B4-BE49-F238E27FC236}">
                <a16:creationId xmlns:a16="http://schemas.microsoft.com/office/drawing/2014/main" id="{4A357E09-6CAE-4F82-B074-82B8BD7C8C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061" y="321733"/>
            <a:ext cx="2583939" cy="1955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4E2EA671-F09A-4CF2-96A1-9255D53C1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879167"/>
            <a:ext cx="3057906" cy="21355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F372741D-A371-404D-910F-5BF0CD357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8588" y="2451014"/>
            <a:ext cx="2567411" cy="3532765"/>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D86A8F70-0EE9-BEA1-1F3C-645EC9C87CD6}"/>
              </a:ext>
            </a:extLst>
          </p:cNvPr>
          <p:cNvPicPr>
            <a:picLocks noChangeAspect="1"/>
          </p:cNvPicPr>
          <p:nvPr/>
        </p:nvPicPr>
        <p:blipFill>
          <a:blip r:embed="rId3"/>
          <a:stretch>
            <a:fillRect/>
          </a:stretch>
        </p:blipFill>
        <p:spPr>
          <a:xfrm>
            <a:off x="3664752" y="2731907"/>
            <a:ext cx="2295082" cy="2970979"/>
          </a:xfrm>
          <a:prstGeom prst="rect">
            <a:avLst/>
          </a:prstGeom>
        </p:spPr>
      </p:pic>
      <p:cxnSp>
        <p:nvCxnSpPr>
          <p:cNvPr id="21" name="Straight Connector 20">
            <a:extLst>
              <a:ext uri="{FF2B5EF4-FFF2-40B4-BE49-F238E27FC236}">
                <a16:creationId xmlns:a16="http://schemas.microsoft.com/office/drawing/2014/main" id="{AE5F1B50-B32F-4B5D-8735-8F3E9B7EE86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FEF7D0D6-CA38-4628-8593-669841727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458660E3-E5DE-4B48-BF77-8452EF6B4D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a:extLst>
              <a:ext uri="{FF2B5EF4-FFF2-40B4-BE49-F238E27FC236}">
                <a16:creationId xmlns:a16="http://schemas.microsoft.com/office/drawing/2014/main" id="{7D0732F1-F44A-4E6D-94F6-1A387FE63360}"/>
              </a:ext>
            </a:extLst>
          </p:cNvPr>
          <p:cNvSpPr>
            <a:spLocks noGrp="1"/>
          </p:cNvSpPr>
          <p:nvPr>
            <p:ph type="sldNum" sz="quarter" idx="12"/>
          </p:nvPr>
        </p:nvSpPr>
        <p:spPr>
          <a:xfrm>
            <a:off x="9900458" y="6459785"/>
            <a:ext cx="1312025" cy="365125"/>
          </a:xfrm>
        </p:spPr>
        <p:txBody>
          <a:bodyPr>
            <a:normAutofit/>
          </a:bodyPr>
          <a:lstStyle/>
          <a:p>
            <a:pPr>
              <a:spcAft>
                <a:spcPts val="600"/>
              </a:spcAft>
            </a:pPr>
            <a:fld id="{B9D687D0-FBB4-40CF-BACF-62B9D2631DD1}" type="slidenum">
              <a:rPr lang="en-US" b="1" smtClean="0"/>
              <a:pPr>
                <a:spcAft>
                  <a:spcPts val="600"/>
                </a:spcAft>
              </a:pPr>
              <a:t>1</a:t>
            </a:fld>
            <a:endParaRPr lang="en-US" b="1" dirty="0"/>
          </a:p>
        </p:txBody>
      </p:sp>
    </p:spTree>
    <p:extLst>
      <p:ext uri="{BB962C8B-B14F-4D97-AF65-F5344CB8AC3E}">
        <p14:creationId xmlns:p14="http://schemas.microsoft.com/office/powerpoint/2010/main" val="1424929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4061E-A8CB-4E1B-8864-9B264202D813}"/>
              </a:ext>
            </a:extLst>
          </p:cNvPr>
          <p:cNvSpPr>
            <a:spLocks noGrp="1"/>
          </p:cNvSpPr>
          <p:nvPr>
            <p:ph type="title"/>
          </p:nvPr>
        </p:nvSpPr>
        <p:spPr/>
        <p:txBody>
          <a:bodyPr/>
          <a:lstStyle/>
          <a:p>
            <a:r>
              <a:rPr lang="en-US" dirty="0"/>
              <a:t>ADMINSITRATIVE ISSUES</a:t>
            </a:r>
          </a:p>
        </p:txBody>
      </p:sp>
      <p:sp>
        <p:nvSpPr>
          <p:cNvPr id="3" name="Content Placeholder 2">
            <a:extLst>
              <a:ext uri="{FF2B5EF4-FFF2-40B4-BE49-F238E27FC236}">
                <a16:creationId xmlns:a16="http://schemas.microsoft.com/office/drawing/2014/main" id="{FC93FE5F-A38E-4E89-A92F-D8FE5DD9E4F0}"/>
              </a:ext>
            </a:extLst>
          </p:cNvPr>
          <p:cNvSpPr>
            <a:spLocks noGrp="1"/>
          </p:cNvSpPr>
          <p:nvPr>
            <p:ph idx="1"/>
          </p:nvPr>
        </p:nvSpPr>
        <p:spPr/>
        <p:txBody>
          <a:bodyPr>
            <a:normAutofit/>
          </a:bodyPr>
          <a:lstStyle/>
          <a:p>
            <a:pPr marL="228600" indent="-228600">
              <a:spcBef>
                <a:spcPts val="1800"/>
              </a:spcBef>
              <a:buFont typeface="Arial" panose="020B0604020202020204" pitchFamily="34" charset="0"/>
              <a:buChar char="•"/>
            </a:pPr>
            <a:r>
              <a:rPr lang="en-US" sz="2800" dirty="0"/>
              <a:t>Town Responsibilities vs. HOA responsibilities</a:t>
            </a:r>
          </a:p>
          <a:p>
            <a:pPr marL="228600" indent="-228600">
              <a:spcBef>
                <a:spcPts val="1800"/>
              </a:spcBef>
              <a:buFont typeface="Arial" panose="020B0604020202020204" pitchFamily="34" charset="0"/>
              <a:buChar char="•"/>
            </a:pPr>
            <a:r>
              <a:rPr lang="en-US" sz="2800" dirty="0"/>
              <a:t>Solid Waste/Recycling</a:t>
            </a:r>
          </a:p>
          <a:p>
            <a:pPr marL="228600" indent="-228600">
              <a:spcBef>
                <a:spcPts val="1800"/>
              </a:spcBef>
              <a:buFont typeface="Arial" panose="020B0604020202020204" pitchFamily="34" charset="0"/>
              <a:buChar char="•"/>
            </a:pPr>
            <a:r>
              <a:rPr lang="en-US" sz="2800" dirty="0"/>
              <a:t>Fire Service Protection &amp; EMS</a:t>
            </a:r>
          </a:p>
          <a:p>
            <a:pPr marL="228600" indent="-228600">
              <a:spcBef>
                <a:spcPts val="1800"/>
              </a:spcBef>
              <a:buFont typeface="Arial" panose="020B0604020202020204" pitchFamily="34" charset="0"/>
              <a:buChar char="•"/>
            </a:pPr>
            <a:r>
              <a:rPr lang="en-US" sz="2800" dirty="0"/>
              <a:t>Politics</a:t>
            </a:r>
          </a:p>
          <a:p>
            <a:pPr marL="228600" indent="-228600">
              <a:spcBef>
                <a:spcPts val="1800"/>
              </a:spcBef>
              <a:buFont typeface="Arial" panose="020B0604020202020204" pitchFamily="34" charset="0"/>
              <a:buChar char="•"/>
            </a:pPr>
            <a:r>
              <a:rPr lang="en-US" sz="2800" dirty="0"/>
              <a:t>Additional Benefits</a:t>
            </a:r>
          </a:p>
          <a:p>
            <a:pPr marL="228600" indent="-228600">
              <a:spcBef>
                <a:spcPts val="1800"/>
              </a:spcBef>
              <a:buFont typeface="Arial" panose="020B0604020202020204" pitchFamily="34" charset="0"/>
              <a:buChar char="•"/>
            </a:pPr>
            <a:r>
              <a:rPr lang="en-US" sz="2800" dirty="0"/>
              <a:t>Financial Impacts</a:t>
            </a:r>
            <a:endParaRPr lang="en-US" dirty="0"/>
          </a:p>
        </p:txBody>
      </p:sp>
      <p:sp>
        <p:nvSpPr>
          <p:cNvPr id="4" name="Slide Number Placeholder 3">
            <a:extLst>
              <a:ext uri="{FF2B5EF4-FFF2-40B4-BE49-F238E27FC236}">
                <a16:creationId xmlns:a16="http://schemas.microsoft.com/office/drawing/2014/main" id="{70F7C07C-A69C-46ED-969E-F49C1F14183E}"/>
              </a:ext>
            </a:extLst>
          </p:cNvPr>
          <p:cNvSpPr>
            <a:spLocks noGrp="1"/>
          </p:cNvSpPr>
          <p:nvPr>
            <p:ph type="sldNum" sz="quarter" idx="12"/>
          </p:nvPr>
        </p:nvSpPr>
        <p:spPr/>
        <p:txBody>
          <a:bodyPr/>
          <a:lstStyle/>
          <a:p>
            <a:fld id="{B9D687D0-FBB4-40CF-BACF-62B9D2631DD1}" type="slidenum">
              <a:rPr lang="en-US" smtClean="0"/>
              <a:t>10</a:t>
            </a:fld>
            <a:endParaRPr lang="en-US" dirty="0"/>
          </a:p>
        </p:txBody>
      </p:sp>
    </p:spTree>
    <p:extLst>
      <p:ext uri="{BB962C8B-B14F-4D97-AF65-F5344CB8AC3E}">
        <p14:creationId xmlns:p14="http://schemas.microsoft.com/office/powerpoint/2010/main" val="893779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4061E-A8CB-4E1B-8864-9B264202D813}"/>
              </a:ext>
            </a:extLst>
          </p:cNvPr>
          <p:cNvSpPr>
            <a:spLocks noGrp="1"/>
          </p:cNvSpPr>
          <p:nvPr>
            <p:ph type="title"/>
          </p:nvPr>
        </p:nvSpPr>
        <p:spPr>
          <a:xfrm>
            <a:off x="209725" y="419450"/>
            <a:ext cx="10945955" cy="1317910"/>
          </a:xfrm>
        </p:spPr>
        <p:txBody>
          <a:bodyPr>
            <a:normAutofit/>
          </a:bodyPr>
          <a:lstStyle/>
          <a:p>
            <a:r>
              <a:rPr lang="en-US" sz="4000" dirty="0"/>
              <a:t>TOWN RESPONIBILITIES vs. HOA RESPONSIBILITIES</a:t>
            </a:r>
            <a:br>
              <a:rPr lang="en-US" dirty="0"/>
            </a:br>
            <a:endParaRPr lang="en-US" dirty="0"/>
          </a:p>
        </p:txBody>
      </p:sp>
      <p:sp>
        <p:nvSpPr>
          <p:cNvPr id="3" name="Content Placeholder 2">
            <a:extLst>
              <a:ext uri="{FF2B5EF4-FFF2-40B4-BE49-F238E27FC236}">
                <a16:creationId xmlns:a16="http://schemas.microsoft.com/office/drawing/2014/main" id="{FC93FE5F-A38E-4E89-A92F-D8FE5DD9E4F0}"/>
              </a:ext>
            </a:extLst>
          </p:cNvPr>
          <p:cNvSpPr>
            <a:spLocks noGrp="1"/>
          </p:cNvSpPr>
          <p:nvPr>
            <p:ph idx="1"/>
          </p:nvPr>
        </p:nvSpPr>
        <p:spPr/>
        <p:txBody>
          <a:bodyPr>
            <a:normAutofit/>
          </a:bodyPr>
          <a:lstStyle/>
          <a:p>
            <a:pPr marL="228600" indent="-228600">
              <a:spcBef>
                <a:spcPts val="1800"/>
              </a:spcBef>
              <a:buFont typeface="Arial" panose="020B0604020202020204" pitchFamily="34" charset="0"/>
              <a:buChar char="•"/>
            </a:pPr>
            <a:r>
              <a:rPr lang="en-US" sz="2800" dirty="0"/>
              <a:t>The Town would accept the existing agreement (Plat) entered into with Orange County.  </a:t>
            </a:r>
          </a:p>
          <a:p>
            <a:pPr marL="228600" indent="-228600">
              <a:spcBef>
                <a:spcPts val="1800"/>
              </a:spcBef>
              <a:buFont typeface="Arial" panose="020B0604020202020204" pitchFamily="34" charset="0"/>
              <a:buChar char="•"/>
            </a:pPr>
            <a:r>
              <a:rPr lang="en-US" sz="2800" dirty="0"/>
              <a:t>HOA would continue to be responsible for the roads, common areas, stormwater and lighting.  </a:t>
            </a:r>
          </a:p>
          <a:p>
            <a:pPr marL="228600" indent="-228600">
              <a:spcBef>
                <a:spcPts val="1800"/>
              </a:spcBef>
              <a:buFont typeface="Arial" panose="020B0604020202020204" pitchFamily="34" charset="0"/>
              <a:buChar char="•"/>
            </a:pPr>
            <a:r>
              <a:rPr lang="en-US" sz="2800" dirty="0"/>
              <a:t>The Town would memorialize this in an Annexation Agreement </a:t>
            </a:r>
            <a:endParaRPr lang="en-US" dirty="0"/>
          </a:p>
          <a:p>
            <a:pPr marL="521208" lvl="1" indent="-228600">
              <a:spcBef>
                <a:spcPts val="1800"/>
              </a:spcBef>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0F7C07C-A69C-46ED-969E-F49C1F14183E}"/>
              </a:ext>
            </a:extLst>
          </p:cNvPr>
          <p:cNvSpPr>
            <a:spLocks noGrp="1"/>
          </p:cNvSpPr>
          <p:nvPr>
            <p:ph type="sldNum" sz="quarter" idx="12"/>
          </p:nvPr>
        </p:nvSpPr>
        <p:spPr/>
        <p:txBody>
          <a:bodyPr/>
          <a:lstStyle/>
          <a:p>
            <a:fld id="{B9D687D0-FBB4-40CF-BACF-62B9D2631DD1}" type="slidenum">
              <a:rPr lang="en-US" smtClean="0"/>
              <a:t>11</a:t>
            </a:fld>
            <a:endParaRPr lang="en-US" dirty="0"/>
          </a:p>
        </p:txBody>
      </p:sp>
    </p:spTree>
    <p:extLst>
      <p:ext uri="{BB962C8B-B14F-4D97-AF65-F5344CB8AC3E}">
        <p14:creationId xmlns:p14="http://schemas.microsoft.com/office/powerpoint/2010/main" val="4052209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4061E-A8CB-4E1B-8864-9B264202D813}"/>
              </a:ext>
            </a:extLst>
          </p:cNvPr>
          <p:cNvSpPr>
            <a:spLocks noGrp="1"/>
          </p:cNvSpPr>
          <p:nvPr>
            <p:ph type="title"/>
          </p:nvPr>
        </p:nvSpPr>
        <p:spPr/>
        <p:txBody>
          <a:bodyPr/>
          <a:lstStyle/>
          <a:p>
            <a:r>
              <a:rPr lang="en-US" dirty="0"/>
              <a:t>SOLID WASTE/RECYCLING</a:t>
            </a:r>
          </a:p>
        </p:txBody>
      </p:sp>
      <p:sp>
        <p:nvSpPr>
          <p:cNvPr id="3" name="Content Placeholder 2">
            <a:extLst>
              <a:ext uri="{FF2B5EF4-FFF2-40B4-BE49-F238E27FC236}">
                <a16:creationId xmlns:a16="http://schemas.microsoft.com/office/drawing/2014/main" id="{FC93FE5F-A38E-4E89-A92F-D8FE5DD9E4F0}"/>
              </a:ext>
            </a:extLst>
          </p:cNvPr>
          <p:cNvSpPr>
            <a:spLocks noGrp="1"/>
          </p:cNvSpPr>
          <p:nvPr>
            <p:ph idx="1"/>
          </p:nvPr>
        </p:nvSpPr>
        <p:spPr/>
        <p:txBody>
          <a:bodyPr>
            <a:normAutofit fontScale="92500"/>
          </a:bodyPr>
          <a:lstStyle/>
          <a:p>
            <a:pPr marL="228600" indent="-228600">
              <a:spcBef>
                <a:spcPts val="1800"/>
              </a:spcBef>
              <a:buFont typeface="Arial" panose="020B0604020202020204" pitchFamily="34" charset="0"/>
              <a:buChar char="•"/>
            </a:pPr>
            <a:r>
              <a:rPr lang="en-US" sz="2800" dirty="0"/>
              <a:t>Once Annexation is completed, the Town would take over solid waste and recycling for the development.  The Town’s current contracted waste service and recycling provider is Waste Pro.  </a:t>
            </a:r>
          </a:p>
          <a:p>
            <a:pPr marL="228600" indent="-228600">
              <a:spcBef>
                <a:spcPts val="1800"/>
              </a:spcBef>
              <a:buFont typeface="Arial" panose="020B0604020202020204" pitchFamily="34" charset="0"/>
              <a:buChar char="•"/>
            </a:pPr>
            <a:r>
              <a:rPr lang="en-US" sz="2800" dirty="0"/>
              <a:t>The Town operates 2x a week solid waste pick up (Tuesday and Friday)</a:t>
            </a:r>
          </a:p>
          <a:p>
            <a:pPr marL="228600" indent="-228600">
              <a:spcBef>
                <a:spcPts val="1800"/>
              </a:spcBef>
              <a:buFont typeface="Arial" panose="020B0604020202020204" pitchFamily="34" charset="0"/>
              <a:buChar char="•"/>
            </a:pPr>
            <a:r>
              <a:rPr lang="en-US" sz="2800" dirty="0"/>
              <a:t>The Town operates recycling pick up 1x a week (Tuesday)</a:t>
            </a:r>
          </a:p>
          <a:p>
            <a:pPr marL="228600" indent="-228600">
              <a:spcBef>
                <a:spcPts val="1800"/>
              </a:spcBef>
              <a:buFont typeface="Arial" panose="020B0604020202020204" pitchFamily="34" charset="0"/>
              <a:buChar char="•"/>
            </a:pPr>
            <a:r>
              <a:rPr lang="en-US" sz="2800" dirty="0"/>
              <a:t>The Town operates yard waste pick up 1x a week (Wednesday)</a:t>
            </a:r>
          </a:p>
          <a:p>
            <a:pPr marL="521208" lvl="1" indent="-228600">
              <a:spcBef>
                <a:spcPts val="1800"/>
              </a:spcBef>
              <a:buFont typeface="Arial" panose="020B0604020202020204" pitchFamily="34" charset="0"/>
              <a:buChar char="•"/>
            </a:pPr>
            <a:r>
              <a:rPr lang="en-US" dirty="0"/>
              <a:t>Solid Waste:  19.68/Month  $236.16/Year  Recycling:  $6.39/Month  $76.68/Year</a:t>
            </a:r>
          </a:p>
          <a:p>
            <a:pPr marL="521208" lvl="1" indent="-228600">
              <a:spcBef>
                <a:spcPts val="1800"/>
              </a:spcBef>
              <a:buFont typeface="Arial" panose="020B0604020202020204" pitchFamily="34" charset="0"/>
              <a:buChar char="•"/>
            </a:pPr>
            <a:r>
              <a:rPr lang="en-US" dirty="0"/>
              <a:t>You are currently paying $260 for 1x a week pick up.  </a:t>
            </a:r>
          </a:p>
        </p:txBody>
      </p:sp>
      <p:sp>
        <p:nvSpPr>
          <p:cNvPr id="4" name="Slide Number Placeholder 3">
            <a:extLst>
              <a:ext uri="{FF2B5EF4-FFF2-40B4-BE49-F238E27FC236}">
                <a16:creationId xmlns:a16="http://schemas.microsoft.com/office/drawing/2014/main" id="{70F7C07C-A69C-46ED-969E-F49C1F14183E}"/>
              </a:ext>
            </a:extLst>
          </p:cNvPr>
          <p:cNvSpPr>
            <a:spLocks noGrp="1"/>
          </p:cNvSpPr>
          <p:nvPr>
            <p:ph type="sldNum" sz="quarter" idx="12"/>
          </p:nvPr>
        </p:nvSpPr>
        <p:spPr/>
        <p:txBody>
          <a:bodyPr/>
          <a:lstStyle/>
          <a:p>
            <a:fld id="{B9D687D0-FBB4-40CF-BACF-62B9D2631DD1}" type="slidenum">
              <a:rPr lang="en-US" smtClean="0"/>
              <a:t>12</a:t>
            </a:fld>
            <a:endParaRPr lang="en-US" dirty="0"/>
          </a:p>
        </p:txBody>
      </p:sp>
    </p:spTree>
    <p:extLst>
      <p:ext uri="{BB962C8B-B14F-4D97-AF65-F5344CB8AC3E}">
        <p14:creationId xmlns:p14="http://schemas.microsoft.com/office/powerpoint/2010/main" val="1464027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4061E-A8CB-4E1B-8864-9B264202D813}"/>
              </a:ext>
            </a:extLst>
          </p:cNvPr>
          <p:cNvSpPr>
            <a:spLocks noGrp="1"/>
          </p:cNvSpPr>
          <p:nvPr>
            <p:ph type="title"/>
          </p:nvPr>
        </p:nvSpPr>
        <p:spPr/>
        <p:txBody>
          <a:bodyPr/>
          <a:lstStyle/>
          <a:p>
            <a:r>
              <a:rPr lang="en-US" dirty="0"/>
              <a:t>FIRE SERVICE PROTECTION/EMS</a:t>
            </a:r>
          </a:p>
        </p:txBody>
      </p:sp>
      <p:sp>
        <p:nvSpPr>
          <p:cNvPr id="3" name="Content Placeholder 2">
            <a:extLst>
              <a:ext uri="{FF2B5EF4-FFF2-40B4-BE49-F238E27FC236}">
                <a16:creationId xmlns:a16="http://schemas.microsoft.com/office/drawing/2014/main" id="{FC93FE5F-A38E-4E89-A92F-D8FE5DD9E4F0}"/>
              </a:ext>
            </a:extLst>
          </p:cNvPr>
          <p:cNvSpPr>
            <a:spLocks noGrp="1"/>
          </p:cNvSpPr>
          <p:nvPr>
            <p:ph idx="1"/>
          </p:nvPr>
        </p:nvSpPr>
        <p:spPr/>
        <p:txBody>
          <a:bodyPr>
            <a:normAutofit fontScale="92500" lnSpcReduction="10000"/>
          </a:bodyPr>
          <a:lstStyle/>
          <a:p>
            <a:pPr marL="228600" indent="-228600">
              <a:spcBef>
                <a:spcPts val="1800"/>
              </a:spcBef>
              <a:buFont typeface="Arial" panose="020B0604020202020204" pitchFamily="34" charset="0"/>
              <a:buChar char="•"/>
            </a:pPr>
            <a:r>
              <a:rPr lang="en-US" sz="2800" dirty="0"/>
              <a:t>The Town of Windermere does not have a Fire Department.  The Town has a continuing services contract with Ocoee Fire Department.  Ocoee will provide Fire and EMS services.  The Town pays for this through a tax assessment.  </a:t>
            </a:r>
          </a:p>
          <a:p>
            <a:pPr marL="228600" indent="-228600">
              <a:spcBef>
                <a:spcPts val="1800"/>
              </a:spcBef>
              <a:buFont typeface="Arial" panose="020B0604020202020204" pitchFamily="34" charset="0"/>
              <a:buChar char="•"/>
            </a:pPr>
            <a:r>
              <a:rPr lang="en-US" sz="2800" dirty="0"/>
              <a:t>The assessment is calculated currently at .8 mills but will more than likely be reduced next fiscal year to .7 mills.</a:t>
            </a:r>
          </a:p>
          <a:p>
            <a:pPr marL="228600" indent="-228600">
              <a:spcBef>
                <a:spcPts val="1800"/>
              </a:spcBef>
              <a:buFont typeface="Arial" panose="020B0604020202020204" pitchFamily="34" charset="0"/>
              <a:buChar char="•"/>
            </a:pPr>
            <a:r>
              <a:rPr lang="en-US" sz="2800" dirty="0"/>
              <a:t>Ocoee and Orange County have an automatic aide agreement.  Ocoee covers the calls for Orange County in the norther area where Ocoee has more stations and Orange County covers calls in the southern area for Ocoee where Orange County has more stations.  </a:t>
            </a:r>
          </a:p>
          <a:p>
            <a:pPr marL="228600" indent="-228600">
              <a:spcBef>
                <a:spcPts val="1800"/>
              </a:spcBef>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0F7C07C-A69C-46ED-969E-F49C1F14183E}"/>
              </a:ext>
            </a:extLst>
          </p:cNvPr>
          <p:cNvSpPr>
            <a:spLocks noGrp="1"/>
          </p:cNvSpPr>
          <p:nvPr>
            <p:ph type="sldNum" sz="quarter" idx="12"/>
          </p:nvPr>
        </p:nvSpPr>
        <p:spPr/>
        <p:txBody>
          <a:bodyPr/>
          <a:lstStyle/>
          <a:p>
            <a:fld id="{B9D687D0-FBB4-40CF-BACF-62B9D2631DD1}" type="slidenum">
              <a:rPr lang="en-US" smtClean="0"/>
              <a:t>13</a:t>
            </a:fld>
            <a:endParaRPr lang="en-US" dirty="0"/>
          </a:p>
        </p:txBody>
      </p:sp>
    </p:spTree>
    <p:extLst>
      <p:ext uri="{BB962C8B-B14F-4D97-AF65-F5344CB8AC3E}">
        <p14:creationId xmlns:p14="http://schemas.microsoft.com/office/powerpoint/2010/main" val="922799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4061E-A8CB-4E1B-8864-9B264202D813}"/>
              </a:ext>
            </a:extLst>
          </p:cNvPr>
          <p:cNvSpPr>
            <a:spLocks noGrp="1"/>
          </p:cNvSpPr>
          <p:nvPr>
            <p:ph type="title"/>
          </p:nvPr>
        </p:nvSpPr>
        <p:spPr/>
        <p:txBody>
          <a:bodyPr/>
          <a:lstStyle/>
          <a:p>
            <a:r>
              <a:rPr lang="en-US" dirty="0"/>
              <a:t>POLITICS</a:t>
            </a:r>
          </a:p>
        </p:txBody>
      </p:sp>
      <p:sp>
        <p:nvSpPr>
          <p:cNvPr id="3" name="Content Placeholder 2">
            <a:extLst>
              <a:ext uri="{FF2B5EF4-FFF2-40B4-BE49-F238E27FC236}">
                <a16:creationId xmlns:a16="http://schemas.microsoft.com/office/drawing/2014/main" id="{FC93FE5F-A38E-4E89-A92F-D8FE5DD9E4F0}"/>
              </a:ext>
            </a:extLst>
          </p:cNvPr>
          <p:cNvSpPr>
            <a:spLocks noGrp="1"/>
          </p:cNvSpPr>
          <p:nvPr>
            <p:ph idx="1"/>
          </p:nvPr>
        </p:nvSpPr>
        <p:spPr/>
        <p:txBody>
          <a:bodyPr>
            <a:normAutofit/>
          </a:bodyPr>
          <a:lstStyle/>
          <a:p>
            <a:pPr marL="228600" indent="-228600">
              <a:spcBef>
                <a:spcPts val="1800"/>
              </a:spcBef>
              <a:buFont typeface="Arial" panose="020B0604020202020204" pitchFamily="34" charset="0"/>
              <a:buChar char="•"/>
            </a:pPr>
            <a:r>
              <a:rPr lang="en-US" sz="2800" dirty="0"/>
              <a:t>Once annexed into the Town, the residents of </a:t>
            </a:r>
            <a:r>
              <a:rPr lang="en-US" sz="2800" dirty="0" err="1"/>
              <a:t>Chaine</a:t>
            </a:r>
            <a:r>
              <a:rPr lang="en-US" sz="2800" dirty="0"/>
              <a:t> Du Lac would be able to vote in Town of Windermere elections.  This will provide more of a local say in what directly impacts this area.  After a year of residency the residents would also be eligible to run in Town of Windermere elections.  </a:t>
            </a:r>
          </a:p>
          <a:p>
            <a:pPr marL="228600" indent="-228600">
              <a:spcBef>
                <a:spcPts val="1800"/>
              </a:spcBef>
              <a:buFont typeface="Arial" panose="020B0604020202020204" pitchFamily="34" charset="0"/>
              <a:buChar char="•"/>
            </a:pPr>
            <a:r>
              <a:rPr lang="en-US" sz="2800" dirty="0"/>
              <a:t>Residents will continue to be Orange County residents and would still vote for Orange County Mayor, Sheriff, etc.  </a:t>
            </a:r>
          </a:p>
          <a:p>
            <a:pPr marL="228600" indent="-228600">
              <a:spcBef>
                <a:spcPts val="1800"/>
              </a:spcBef>
              <a:buFont typeface="Arial" panose="020B0604020202020204" pitchFamily="34" charset="0"/>
              <a:buChar char="•"/>
            </a:pPr>
            <a:r>
              <a:rPr lang="en-US" sz="2800" dirty="0"/>
              <a:t>More direct access to local leaders and staff.  </a:t>
            </a:r>
            <a:endParaRPr lang="en-US" dirty="0"/>
          </a:p>
        </p:txBody>
      </p:sp>
      <p:sp>
        <p:nvSpPr>
          <p:cNvPr id="4" name="Slide Number Placeholder 3">
            <a:extLst>
              <a:ext uri="{FF2B5EF4-FFF2-40B4-BE49-F238E27FC236}">
                <a16:creationId xmlns:a16="http://schemas.microsoft.com/office/drawing/2014/main" id="{70F7C07C-A69C-46ED-969E-F49C1F14183E}"/>
              </a:ext>
            </a:extLst>
          </p:cNvPr>
          <p:cNvSpPr>
            <a:spLocks noGrp="1"/>
          </p:cNvSpPr>
          <p:nvPr>
            <p:ph type="sldNum" sz="quarter" idx="12"/>
          </p:nvPr>
        </p:nvSpPr>
        <p:spPr/>
        <p:txBody>
          <a:bodyPr/>
          <a:lstStyle/>
          <a:p>
            <a:fld id="{B9D687D0-FBB4-40CF-BACF-62B9D2631DD1}" type="slidenum">
              <a:rPr lang="en-US" smtClean="0"/>
              <a:t>14</a:t>
            </a:fld>
            <a:endParaRPr lang="en-US" dirty="0"/>
          </a:p>
        </p:txBody>
      </p:sp>
    </p:spTree>
    <p:extLst>
      <p:ext uri="{BB962C8B-B14F-4D97-AF65-F5344CB8AC3E}">
        <p14:creationId xmlns:p14="http://schemas.microsoft.com/office/powerpoint/2010/main" val="3559357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4061E-A8CB-4E1B-8864-9B264202D813}"/>
              </a:ext>
            </a:extLst>
          </p:cNvPr>
          <p:cNvSpPr>
            <a:spLocks noGrp="1"/>
          </p:cNvSpPr>
          <p:nvPr>
            <p:ph type="title"/>
          </p:nvPr>
        </p:nvSpPr>
        <p:spPr/>
        <p:txBody>
          <a:bodyPr/>
          <a:lstStyle/>
          <a:p>
            <a:r>
              <a:rPr lang="en-US" dirty="0"/>
              <a:t>Added Benefits</a:t>
            </a:r>
          </a:p>
        </p:txBody>
      </p:sp>
      <p:sp>
        <p:nvSpPr>
          <p:cNvPr id="3" name="Content Placeholder 2">
            <a:extLst>
              <a:ext uri="{FF2B5EF4-FFF2-40B4-BE49-F238E27FC236}">
                <a16:creationId xmlns:a16="http://schemas.microsoft.com/office/drawing/2014/main" id="{FC93FE5F-A38E-4E89-A92F-D8FE5DD9E4F0}"/>
              </a:ext>
            </a:extLst>
          </p:cNvPr>
          <p:cNvSpPr>
            <a:spLocks noGrp="1"/>
          </p:cNvSpPr>
          <p:nvPr>
            <p:ph idx="1"/>
          </p:nvPr>
        </p:nvSpPr>
        <p:spPr/>
        <p:txBody>
          <a:bodyPr>
            <a:normAutofit fontScale="70000" lnSpcReduction="20000"/>
          </a:bodyPr>
          <a:lstStyle/>
          <a:p>
            <a:pPr marL="228600" indent="-228600">
              <a:spcBef>
                <a:spcPts val="1800"/>
              </a:spcBef>
              <a:buFont typeface="Arial" panose="020B0604020202020204" pitchFamily="34" charset="0"/>
              <a:buChar char="•"/>
            </a:pPr>
            <a:r>
              <a:rPr lang="en-US" sz="2800" dirty="0"/>
              <a:t>Once Annexed, residents of </a:t>
            </a:r>
            <a:r>
              <a:rPr lang="en-US" sz="2800" dirty="0" err="1"/>
              <a:t>Chaine</a:t>
            </a:r>
            <a:r>
              <a:rPr lang="en-US" sz="2800" dirty="0"/>
              <a:t> Du Lac will be able to access the Towns Boat Ramps and Tennis Courts.</a:t>
            </a:r>
          </a:p>
          <a:p>
            <a:pPr marL="521208" lvl="1" indent="-228600">
              <a:spcBef>
                <a:spcPts val="1800"/>
              </a:spcBef>
              <a:buFont typeface="Arial" panose="020B0604020202020204" pitchFamily="34" charset="0"/>
              <a:buChar char="•"/>
            </a:pPr>
            <a:r>
              <a:rPr lang="en-US" sz="2600" dirty="0"/>
              <a:t>Boat Ramps: Fernwood (Butler) and Bessie</a:t>
            </a:r>
          </a:p>
          <a:p>
            <a:pPr marL="521208" lvl="1" indent="-228600">
              <a:spcBef>
                <a:spcPts val="1800"/>
              </a:spcBef>
              <a:buFont typeface="Arial" panose="020B0604020202020204" pitchFamily="34" charset="0"/>
              <a:buChar char="•"/>
            </a:pPr>
            <a:r>
              <a:rPr lang="en-US" sz="2600" dirty="0"/>
              <a:t>Tennis Courts:  Main St. and Windermere Recreation Center</a:t>
            </a:r>
          </a:p>
          <a:p>
            <a:pPr marL="228600" indent="-228600">
              <a:spcBef>
                <a:spcPts val="1800"/>
              </a:spcBef>
              <a:buFont typeface="Arial" panose="020B0604020202020204" pitchFamily="34" charset="0"/>
              <a:buChar char="•"/>
            </a:pPr>
            <a:r>
              <a:rPr lang="en-US" sz="2800" dirty="0"/>
              <a:t>Residents would be eligible to attend resident only events.</a:t>
            </a:r>
          </a:p>
          <a:p>
            <a:pPr marL="228600" indent="-228600">
              <a:spcBef>
                <a:spcPts val="1800"/>
              </a:spcBef>
              <a:buFont typeface="Arial" panose="020B0604020202020204" pitchFamily="34" charset="0"/>
              <a:buChar char="•"/>
            </a:pPr>
            <a:r>
              <a:rPr lang="en-US" sz="2800" dirty="0"/>
              <a:t>Residents receive a discount on Town Hall Rentals</a:t>
            </a:r>
          </a:p>
          <a:p>
            <a:pPr marL="228600" indent="-228600">
              <a:spcBef>
                <a:spcPts val="1800"/>
              </a:spcBef>
              <a:buFont typeface="Arial" panose="020B0604020202020204" pitchFamily="34" charset="0"/>
              <a:buChar char="•"/>
            </a:pPr>
            <a:r>
              <a:rPr lang="en-US" sz="2800" dirty="0"/>
              <a:t>Residents can sit on one of the various Town’s Boards or Committees that provide recommendations to the Town Council on various subject matters. (DRB, HPB, Tree, LRP, WAYS,P&amp;R)</a:t>
            </a:r>
          </a:p>
          <a:p>
            <a:pPr marL="228600" indent="-228600">
              <a:spcBef>
                <a:spcPts val="1800"/>
              </a:spcBef>
              <a:buFont typeface="Arial" panose="020B0604020202020204" pitchFamily="34" charset="0"/>
              <a:buChar char="•"/>
            </a:pPr>
            <a:r>
              <a:rPr lang="en-US" sz="2800" dirty="0"/>
              <a:t>Disaster Recovery.  The Town was one of the first to complete the disaster recovery from Hurricanes Irma and Ian.  The reason is a more local focus than County wide.  </a:t>
            </a:r>
          </a:p>
          <a:p>
            <a:pPr marL="228600" indent="-228600">
              <a:spcBef>
                <a:spcPts val="1800"/>
              </a:spcBef>
              <a:buFont typeface="Arial" panose="020B0604020202020204" pitchFamily="34" charset="0"/>
              <a:buChar char="•"/>
            </a:pPr>
            <a:endParaRPr lang="en-US" sz="2800" dirty="0"/>
          </a:p>
          <a:p>
            <a:pPr marL="228600" indent="-228600">
              <a:spcBef>
                <a:spcPts val="1800"/>
              </a:spcBef>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0F7C07C-A69C-46ED-969E-F49C1F14183E}"/>
              </a:ext>
            </a:extLst>
          </p:cNvPr>
          <p:cNvSpPr>
            <a:spLocks noGrp="1"/>
          </p:cNvSpPr>
          <p:nvPr>
            <p:ph type="sldNum" sz="quarter" idx="12"/>
          </p:nvPr>
        </p:nvSpPr>
        <p:spPr/>
        <p:txBody>
          <a:bodyPr/>
          <a:lstStyle/>
          <a:p>
            <a:fld id="{B9D687D0-FBB4-40CF-BACF-62B9D2631DD1}" type="slidenum">
              <a:rPr lang="en-US" smtClean="0"/>
              <a:t>15</a:t>
            </a:fld>
            <a:endParaRPr lang="en-US" dirty="0"/>
          </a:p>
        </p:txBody>
      </p:sp>
    </p:spTree>
    <p:extLst>
      <p:ext uri="{BB962C8B-B14F-4D97-AF65-F5344CB8AC3E}">
        <p14:creationId xmlns:p14="http://schemas.microsoft.com/office/powerpoint/2010/main" val="948922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4061E-A8CB-4E1B-8864-9B264202D813}"/>
              </a:ext>
            </a:extLst>
          </p:cNvPr>
          <p:cNvSpPr>
            <a:spLocks noGrp="1"/>
          </p:cNvSpPr>
          <p:nvPr>
            <p:ph type="title"/>
          </p:nvPr>
        </p:nvSpPr>
        <p:spPr/>
        <p:txBody>
          <a:bodyPr/>
          <a:lstStyle/>
          <a:p>
            <a:r>
              <a:rPr lang="en-US" dirty="0"/>
              <a:t>Financial Impact</a:t>
            </a:r>
          </a:p>
        </p:txBody>
      </p:sp>
      <p:sp>
        <p:nvSpPr>
          <p:cNvPr id="3" name="Content Placeholder 2">
            <a:extLst>
              <a:ext uri="{FF2B5EF4-FFF2-40B4-BE49-F238E27FC236}">
                <a16:creationId xmlns:a16="http://schemas.microsoft.com/office/drawing/2014/main" id="{FC93FE5F-A38E-4E89-A92F-D8FE5DD9E4F0}"/>
              </a:ext>
            </a:extLst>
          </p:cNvPr>
          <p:cNvSpPr>
            <a:spLocks noGrp="1"/>
          </p:cNvSpPr>
          <p:nvPr>
            <p:ph idx="1"/>
          </p:nvPr>
        </p:nvSpPr>
        <p:spPr/>
        <p:txBody>
          <a:bodyPr>
            <a:normAutofit/>
          </a:bodyPr>
          <a:lstStyle/>
          <a:p>
            <a:pPr marL="228600" indent="-228600">
              <a:spcBef>
                <a:spcPts val="1800"/>
              </a:spcBef>
              <a:buFont typeface="Arial" panose="020B0604020202020204" pitchFamily="34" charset="0"/>
              <a:buChar char="•"/>
            </a:pPr>
            <a:r>
              <a:rPr lang="en-US" sz="2800" dirty="0"/>
              <a:t>With the current millage rate of 3.7425, Solid Waste, Fire Rescue and Windermere Stormwater assessments, the </a:t>
            </a:r>
            <a:r>
              <a:rPr lang="en-US" sz="2800" dirty="0" err="1"/>
              <a:t>Chaine</a:t>
            </a:r>
            <a:r>
              <a:rPr lang="en-US" sz="2800" dirty="0"/>
              <a:t> Du Lac Residence would see a cost difference of @ $375/Year.</a:t>
            </a:r>
          </a:p>
          <a:p>
            <a:pPr marL="228600" indent="-228600">
              <a:spcBef>
                <a:spcPts val="1800"/>
              </a:spcBef>
              <a:buFont typeface="Arial" panose="020B0604020202020204" pitchFamily="34" charset="0"/>
              <a:buChar char="•"/>
            </a:pPr>
            <a:r>
              <a:rPr lang="en-US" sz="2800" dirty="0"/>
              <a:t>If the Town Council reduces the cost of the Fire Assessment for next Fiscal Year, that costs difference could range between $150-$275/Year.  </a:t>
            </a:r>
            <a:endParaRPr lang="en-US" dirty="0"/>
          </a:p>
        </p:txBody>
      </p:sp>
      <p:sp>
        <p:nvSpPr>
          <p:cNvPr id="4" name="Slide Number Placeholder 3">
            <a:extLst>
              <a:ext uri="{FF2B5EF4-FFF2-40B4-BE49-F238E27FC236}">
                <a16:creationId xmlns:a16="http://schemas.microsoft.com/office/drawing/2014/main" id="{70F7C07C-A69C-46ED-969E-F49C1F14183E}"/>
              </a:ext>
            </a:extLst>
          </p:cNvPr>
          <p:cNvSpPr>
            <a:spLocks noGrp="1"/>
          </p:cNvSpPr>
          <p:nvPr>
            <p:ph type="sldNum" sz="quarter" idx="12"/>
          </p:nvPr>
        </p:nvSpPr>
        <p:spPr/>
        <p:txBody>
          <a:bodyPr/>
          <a:lstStyle/>
          <a:p>
            <a:fld id="{B9D687D0-FBB4-40CF-BACF-62B9D2631DD1}" type="slidenum">
              <a:rPr lang="en-US" smtClean="0"/>
              <a:t>16</a:t>
            </a:fld>
            <a:endParaRPr lang="en-US" dirty="0"/>
          </a:p>
        </p:txBody>
      </p:sp>
    </p:spTree>
    <p:extLst>
      <p:ext uri="{BB962C8B-B14F-4D97-AF65-F5344CB8AC3E}">
        <p14:creationId xmlns:p14="http://schemas.microsoft.com/office/powerpoint/2010/main" val="1601167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4061E-A8CB-4E1B-8864-9B264202D813}"/>
              </a:ext>
            </a:extLst>
          </p:cNvPr>
          <p:cNvSpPr>
            <a:spLocks noGrp="1"/>
          </p:cNvSpPr>
          <p:nvPr>
            <p:ph type="title"/>
          </p:nvPr>
        </p:nvSpPr>
        <p:spPr/>
        <p:txBody>
          <a:bodyPr/>
          <a:lstStyle/>
          <a:p>
            <a:r>
              <a:rPr lang="en-US" dirty="0"/>
              <a:t>WINDERMERE POLICE DEPARTMENT</a:t>
            </a:r>
          </a:p>
        </p:txBody>
      </p:sp>
      <p:sp>
        <p:nvSpPr>
          <p:cNvPr id="3" name="Content Placeholder 2">
            <a:extLst>
              <a:ext uri="{FF2B5EF4-FFF2-40B4-BE49-F238E27FC236}">
                <a16:creationId xmlns:a16="http://schemas.microsoft.com/office/drawing/2014/main" id="{FC93FE5F-A38E-4E89-A92F-D8FE5DD9E4F0}"/>
              </a:ext>
            </a:extLst>
          </p:cNvPr>
          <p:cNvSpPr>
            <a:spLocks noGrp="1"/>
          </p:cNvSpPr>
          <p:nvPr>
            <p:ph idx="1"/>
          </p:nvPr>
        </p:nvSpPr>
        <p:spPr/>
        <p:txBody>
          <a:bodyPr>
            <a:normAutofit/>
          </a:bodyPr>
          <a:lstStyle/>
          <a:p>
            <a:pPr marL="342900" marR="0" lvl="0" indent="-342900">
              <a:spcBef>
                <a:spcPts val="0"/>
              </a:spcBef>
              <a:spcAft>
                <a:spcPts val="0"/>
              </a:spcAft>
              <a:buSzPts val="1000"/>
              <a:buFont typeface="Symbol" panose="05050102010706020507" pitchFamily="18" charset="2"/>
              <a:buChar char=""/>
              <a:tabLst>
                <a:tab pos="457200" algn="l"/>
              </a:tabLst>
            </a:pPr>
            <a:r>
              <a:rPr lang="en-US" sz="2800" dirty="0">
                <a:effectLst/>
                <a:latin typeface="Calibri" panose="020F0502020204030204" pitchFamily="34" charset="0"/>
                <a:ea typeface="Times New Roman" panose="02020603050405020304" pitchFamily="18" charset="0"/>
                <a:cs typeface="Calibri" panose="020F0502020204030204" pitchFamily="34" charset="0"/>
              </a:rPr>
              <a:t>Accredited Agency </a:t>
            </a:r>
          </a:p>
          <a:p>
            <a:pPr marL="0" marR="0" lvl="0" indent="0">
              <a:spcBef>
                <a:spcPts val="0"/>
              </a:spcBef>
              <a:spcAft>
                <a:spcPts val="0"/>
              </a:spcAft>
              <a:buSzPts val="1000"/>
              <a:buNone/>
              <a:tabLst>
                <a:tab pos="457200" algn="l"/>
              </a:tabLst>
            </a:pP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2800" dirty="0">
                <a:effectLst/>
                <a:latin typeface="Calibri" panose="020F0502020204030204" pitchFamily="34" charset="0"/>
                <a:ea typeface="Times New Roman" panose="02020603050405020304" pitchFamily="18" charset="0"/>
                <a:cs typeface="Calibri" panose="020F0502020204030204" pitchFamily="34" charset="0"/>
              </a:rPr>
              <a:t>New facilities / shareable community training room </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2800" dirty="0">
                <a:effectLst/>
                <a:latin typeface="Calibri" panose="020F0502020204030204" pitchFamily="34" charset="0"/>
                <a:ea typeface="Times New Roman" panose="02020603050405020304" pitchFamily="18" charset="0"/>
                <a:cs typeface="Calibri" panose="020F0502020204030204" pitchFamily="34" charset="0"/>
              </a:rPr>
              <a:t>100% staffing </a:t>
            </a:r>
          </a:p>
          <a:p>
            <a:pPr marL="0" marR="0" lvl="0" indent="0">
              <a:spcBef>
                <a:spcPts val="0"/>
              </a:spcBef>
              <a:spcAft>
                <a:spcPts val="0"/>
              </a:spcAft>
              <a:buSzPts val="1000"/>
              <a:buNone/>
              <a:tabLst>
                <a:tab pos="457200" algn="l"/>
              </a:tabLst>
            </a:pP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2800" dirty="0">
                <a:effectLst/>
                <a:latin typeface="Calibri" panose="020F0502020204030204" pitchFamily="34" charset="0"/>
                <a:ea typeface="Times New Roman" panose="02020603050405020304" pitchFamily="18" charset="0"/>
                <a:cs typeface="Calibri" panose="020F0502020204030204" pitchFamily="34" charset="0"/>
              </a:rPr>
              <a:t>Level of service / Direct access</a:t>
            </a:r>
          </a:p>
          <a:p>
            <a:pPr marL="342900" marR="0" lvl="0" indent="-342900">
              <a:spcBef>
                <a:spcPts val="0"/>
              </a:spcBef>
              <a:spcAft>
                <a:spcPts val="0"/>
              </a:spcAft>
              <a:buSzPts val="1000"/>
              <a:buFont typeface="Symbol" panose="05050102010706020507" pitchFamily="18" charset="2"/>
              <a:buChar char=""/>
              <a:tabLst>
                <a:tab pos="457200" algn="l"/>
              </a:tabLst>
            </a:pP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2800" dirty="0">
                <a:effectLst/>
                <a:latin typeface="Calibri" panose="020F0502020204030204" pitchFamily="34" charset="0"/>
                <a:ea typeface="Times New Roman" panose="02020603050405020304" pitchFamily="18" charset="0"/>
                <a:cs typeface="Calibri" panose="020F0502020204030204" pitchFamily="34" charset="0"/>
              </a:rPr>
              <a:t>Regional assets </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pPr marL="228600" indent="-228600">
              <a:spcBef>
                <a:spcPts val="1800"/>
              </a:spcBef>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0F7C07C-A69C-46ED-969E-F49C1F14183E}"/>
              </a:ext>
            </a:extLst>
          </p:cNvPr>
          <p:cNvSpPr>
            <a:spLocks noGrp="1"/>
          </p:cNvSpPr>
          <p:nvPr>
            <p:ph type="sldNum" sz="quarter" idx="12"/>
          </p:nvPr>
        </p:nvSpPr>
        <p:spPr/>
        <p:txBody>
          <a:bodyPr/>
          <a:lstStyle/>
          <a:p>
            <a:fld id="{B9D687D0-FBB4-40CF-BACF-62B9D2631DD1}" type="slidenum">
              <a:rPr lang="en-US" smtClean="0"/>
              <a:t>17</a:t>
            </a:fld>
            <a:endParaRPr lang="en-US" dirty="0"/>
          </a:p>
        </p:txBody>
      </p:sp>
    </p:spTree>
    <p:extLst>
      <p:ext uri="{BB962C8B-B14F-4D97-AF65-F5344CB8AC3E}">
        <p14:creationId xmlns:p14="http://schemas.microsoft.com/office/powerpoint/2010/main" val="1265044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4061E-A8CB-4E1B-8864-9B264202D813}"/>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FC93FE5F-A38E-4E89-A92F-D8FE5DD9E4F0}"/>
              </a:ext>
            </a:extLst>
          </p:cNvPr>
          <p:cNvSpPr>
            <a:spLocks noGrp="1"/>
          </p:cNvSpPr>
          <p:nvPr>
            <p:ph idx="1"/>
          </p:nvPr>
        </p:nvSpPr>
        <p:spPr/>
        <p:txBody>
          <a:bodyPr>
            <a:normAutofit/>
          </a:bodyPr>
          <a:lstStyle/>
          <a:p>
            <a:pPr marL="228600" indent="-228600">
              <a:spcBef>
                <a:spcPts val="1800"/>
              </a:spcBef>
              <a:buFont typeface="Arial" panose="020B0604020202020204" pitchFamily="34" charset="0"/>
              <a:buChar char="•"/>
            </a:pPr>
            <a:endParaRPr lang="en-US" dirty="0"/>
          </a:p>
          <a:p>
            <a:pPr marL="0" indent="0">
              <a:spcBef>
                <a:spcPts val="1800"/>
              </a:spcBef>
              <a:buNone/>
            </a:pPr>
            <a:endParaRPr lang="en-US" dirty="0"/>
          </a:p>
        </p:txBody>
      </p:sp>
      <p:sp>
        <p:nvSpPr>
          <p:cNvPr id="4" name="Slide Number Placeholder 3">
            <a:extLst>
              <a:ext uri="{FF2B5EF4-FFF2-40B4-BE49-F238E27FC236}">
                <a16:creationId xmlns:a16="http://schemas.microsoft.com/office/drawing/2014/main" id="{70F7C07C-A69C-46ED-969E-F49C1F14183E}"/>
              </a:ext>
            </a:extLst>
          </p:cNvPr>
          <p:cNvSpPr>
            <a:spLocks noGrp="1"/>
          </p:cNvSpPr>
          <p:nvPr>
            <p:ph type="sldNum" sz="quarter" idx="12"/>
          </p:nvPr>
        </p:nvSpPr>
        <p:spPr/>
        <p:txBody>
          <a:bodyPr/>
          <a:lstStyle/>
          <a:p>
            <a:fld id="{B9D687D0-FBB4-40CF-BACF-62B9D2631DD1}" type="slidenum">
              <a:rPr lang="en-US" smtClean="0"/>
              <a:t>18</a:t>
            </a:fld>
            <a:endParaRPr lang="en-US" dirty="0"/>
          </a:p>
        </p:txBody>
      </p:sp>
    </p:spTree>
    <p:extLst>
      <p:ext uri="{BB962C8B-B14F-4D97-AF65-F5344CB8AC3E}">
        <p14:creationId xmlns:p14="http://schemas.microsoft.com/office/powerpoint/2010/main" val="966743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33BF9DD-8A45-4EEE-B231-0A14D322E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FA5A03-D912-4A49-8FA5-C17CE5A9D0A0}"/>
              </a:ext>
            </a:extLst>
          </p:cNvPr>
          <p:cNvSpPr>
            <a:spLocks noGrp="1"/>
          </p:cNvSpPr>
          <p:nvPr>
            <p:ph type="title"/>
          </p:nvPr>
        </p:nvSpPr>
        <p:spPr>
          <a:xfrm>
            <a:off x="4974771" y="634946"/>
            <a:ext cx="6574972" cy="1450757"/>
          </a:xfrm>
        </p:spPr>
        <p:txBody>
          <a:bodyPr>
            <a:normAutofit/>
          </a:bodyPr>
          <a:lstStyle/>
          <a:p>
            <a:r>
              <a:rPr lang="en-US" dirty="0"/>
              <a:t>Proposed Chaine Du Lac</a:t>
            </a:r>
            <a:br>
              <a:rPr lang="en-US" dirty="0"/>
            </a:br>
            <a:r>
              <a:rPr lang="en-US" dirty="0"/>
              <a:t>Annexation Area</a:t>
            </a:r>
          </a:p>
        </p:txBody>
      </p:sp>
      <p:pic>
        <p:nvPicPr>
          <p:cNvPr id="5" name="Picture 4">
            <a:extLst>
              <a:ext uri="{FF2B5EF4-FFF2-40B4-BE49-F238E27FC236}">
                <a16:creationId xmlns:a16="http://schemas.microsoft.com/office/drawing/2014/main" id="{40980BF7-A484-4618-83DC-5EEBF743D0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999" y="707436"/>
            <a:ext cx="4001315" cy="5179696"/>
          </a:xfrm>
          <a:prstGeom prst="rect">
            <a:avLst/>
          </a:prstGeom>
        </p:spPr>
      </p:pic>
      <p:cxnSp>
        <p:nvCxnSpPr>
          <p:cNvPr id="13" name="Straight Connector 12">
            <a:extLst>
              <a:ext uri="{FF2B5EF4-FFF2-40B4-BE49-F238E27FC236}">
                <a16:creationId xmlns:a16="http://schemas.microsoft.com/office/drawing/2014/main" id="{9020DCC9-F851-4562-BB20-1AB3C51BFD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73B21C5-169B-4281-8D83-4F3C756E25A2}"/>
              </a:ext>
            </a:extLst>
          </p:cNvPr>
          <p:cNvSpPr>
            <a:spLocks noGrp="1"/>
          </p:cNvSpPr>
          <p:nvPr>
            <p:ph idx="1"/>
          </p:nvPr>
        </p:nvSpPr>
        <p:spPr>
          <a:xfrm>
            <a:off x="4974769" y="2198914"/>
            <a:ext cx="6574973" cy="3670180"/>
          </a:xfrm>
        </p:spPr>
        <p:txBody>
          <a:bodyPr>
            <a:normAutofit/>
          </a:bodyPr>
          <a:lstStyle/>
          <a:p>
            <a:pPr marL="228600" indent="-228600">
              <a:buFont typeface="Arial" panose="020B0604020202020204" pitchFamily="34" charset="0"/>
              <a:buChar char="•"/>
            </a:pPr>
            <a:r>
              <a:rPr lang="en-US" sz="1700" dirty="0"/>
              <a:t>South of Lake Butler Blvd. (West of Town Limits)</a:t>
            </a:r>
          </a:p>
          <a:p>
            <a:pPr marL="228600" indent="-228600">
              <a:buFont typeface="Arial" panose="020B0604020202020204" pitchFamily="34" charset="0"/>
              <a:buChar char="•"/>
            </a:pPr>
            <a:r>
              <a:rPr lang="en-US" sz="1700" dirty="0"/>
              <a:t>103 Acres</a:t>
            </a:r>
          </a:p>
          <a:p>
            <a:pPr marL="228600" indent="-228600">
              <a:buFont typeface="Arial" panose="020B0604020202020204" pitchFamily="34" charset="0"/>
              <a:buChar char="•"/>
            </a:pPr>
            <a:r>
              <a:rPr lang="en-US" sz="1700" dirty="0"/>
              <a:t>74 Parcels</a:t>
            </a:r>
          </a:p>
          <a:p>
            <a:pPr marL="228600" indent="-228600">
              <a:buFont typeface="Arial" panose="020B0604020202020204" pitchFamily="34" charset="0"/>
              <a:buChar char="•"/>
            </a:pPr>
            <a:r>
              <a:rPr lang="en-US" sz="1700" dirty="0"/>
              <a:t>51 Single-Family Dwelling Units</a:t>
            </a:r>
          </a:p>
          <a:p>
            <a:pPr marL="228600" indent="-228600">
              <a:buFont typeface="Arial" panose="020B0604020202020204" pitchFamily="34" charset="0"/>
              <a:buChar char="•"/>
            </a:pPr>
            <a:r>
              <a:rPr lang="en-US" sz="1700" dirty="0"/>
              <a:t>County Future Land Use: Rural Settlement (RS 1/1)</a:t>
            </a:r>
          </a:p>
          <a:p>
            <a:pPr marL="228600" indent="-228600">
              <a:buFont typeface="Arial" panose="020B0604020202020204" pitchFamily="34" charset="0"/>
              <a:buChar char="•"/>
            </a:pPr>
            <a:r>
              <a:rPr lang="en-US" sz="1700" dirty="0"/>
              <a:t>County Zoning: 	 Rural - Country Estate - 				 Cluster (R-CE-C)</a:t>
            </a:r>
          </a:p>
          <a:p>
            <a:pPr marL="0" indent="0">
              <a:buNone/>
            </a:pPr>
            <a:endParaRPr lang="en-US" sz="1700" dirty="0"/>
          </a:p>
          <a:p>
            <a:pPr marL="0" indent="0">
              <a:buNone/>
            </a:pPr>
            <a:r>
              <a:rPr lang="en-US" sz="1700" dirty="0"/>
              <a:t>Source:  Orange County Property Appraiser, July 18, 2023</a:t>
            </a:r>
          </a:p>
        </p:txBody>
      </p:sp>
      <p:sp>
        <p:nvSpPr>
          <p:cNvPr id="15" name="Rectangle 14">
            <a:extLst>
              <a:ext uri="{FF2B5EF4-FFF2-40B4-BE49-F238E27FC236}">
                <a16:creationId xmlns:a16="http://schemas.microsoft.com/office/drawing/2014/main" id="{D5FBCAC9-BD8B-4F3B-AD74-EF37D421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9556C5A8-AD7E-4CE7-87BE-9EA3B5E1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Slide Number Placeholder 5">
            <a:extLst>
              <a:ext uri="{FF2B5EF4-FFF2-40B4-BE49-F238E27FC236}">
                <a16:creationId xmlns:a16="http://schemas.microsoft.com/office/drawing/2014/main" id="{C14708C9-2275-4C59-8AC8-A93334BBC5A4}"/>
              </a:ext>
            </a:extLst>
          </p:cNvPr>
          <p:cNvSpPr>
            <a:spLocks noGrp="1"/>
          </p:cNvSpPr>
          <p:nvPr>
            <p:ph type="sldNum" sz="quarter" idx="12"/>
          </p:nvPr>
        </p:nvSpPr>
        <p:spPr>
          <a:xfrm>
            <a:off x="9900458" y="6459785"/>
            <a:ext cx="1312025" cy="365125"/>
          </a:xfrm>
        </p:spPr>
        <p:txBody>
          <a:bodyPr>
            <a:normAutofit/>
          </a:bodyPr>
          <a:lstStyle/>
          <a:p>
            <a:pPr>
              <a:spcAft>
                <a:spcPts val="600"/>
              </a:spcAft>
            </a:pPr>
            <a:fld id="{B9D687D0-FBB4-40CF-BACF-62B9D2631DD1}" type="slidenum">
              <a:rPr lang="en-US" smtClean="0"/>
              <a:pPr>
                <a:spcAft>
                  <a:spcPts val="600"/>
                </a:spcAft>
              </a:pPr>
              <a:t>2</a:t>
            </a:fld>
            <a:endParaRPr lang="en-US" dirty="0"/>
          </a:p>
        </p:txBody>
      </p:sp>
    </p:spTree>
    <p:extLst>
      <p:ext uri="{BB962C8B-B14F-4D97-AF65-F5344CB8AC3E}">
        <p14:creationId xmlns:p14="http://schemas.microsoft.com/office/powerpoint/2010/main" val="3948533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A3402-828D-458F-BA4E-02E995655402}"/>
              </a:ext>
            </a:extLst>
          </p:cNvPr>
          <p:cNvSpPr>
            <a:spLocks noGrp="1"/>
          </p:cNvSpPr>
          <p:nvPr>
            <p:ph type="title"/>
          </p:nvPr>
        </p:nvSpPr>
        <p:spPr/>
        <p:txBody>
          <a:bodyPr/>
          <a:lstStyle/>
          <a:p>
            <a:r>
              <a:rPr lang="en-US" dirty="0"/>
              <a:t>Annexation Process</a:t>
            </a:r>
          </a:p>
        </p:txBody>
      </p:sp>
      <p:sp>
        <p:nvSpPr>
          <p:cNvPr id="4" name="Slide Number Placeholder 3">
            <a:extLst>
              <a:ext uri="{FF2B5EF4-FFF2-40B4-BE49-F238E27FC236}">
                <a16:creationId xmlns:a16="http://schemas.microsoft.com/office/drawing/2014/main" id="{C22AB427-80A6-43ED-A576-E86D582034E8}"/>
              </a:ext>
            </a:extLst>
          </p:cNvPr>
          <p:cNvSpPr>
            <a:spLocks noGrp="1"/>
          </p:cNvSpPr>
          <p:nvPr>
            <p:ph type="sldNum" sz="quarter" idx="12"/>
          </p:nvPr>
        </p:nvSpPr>
        <p:spPr/>
        <p:txBody>
          <a:bodyPr/>
          <a:lstStyle/>
          <a:p>
            <a:fld id="{B9D687D0-FBB4-40CF-BACF-62B9D2631DD1}" type="slidenum">
              <a:rPr lang="en-US" smtClean="0"/>
              <a:t>3</a:t>
            </a:fld>
            <a:endParaRPr lang="en-US" dirty="0"/>
          </a:p>
        </p:txBody>
      </p:sp>
      <p:sp>
        <p:nvSpPr>
          <p:cNvPr id="7" name="Content Placeholder 2">
            <a:extLst>
              <a:ext uri="{FF2B5EF4-FFF2-40B4-BE49-F238E27FC236}">
                <a16:creationId xmlns:a16="http://schemas.microsoft.com/office/drawing/2014/main" id="{6B8355B1-74AB-DCA3-6D60-1DF6B748903D}"/>
              </a:ext>
            </a:extLst>
          </p:cNvPr>
          <p:cNvSpPr>
            <a:spLocks noGrp="1"/>
          </p:cNvSpPr>
          <p:nvPr>
            <p:ph idx="1"/>
          </p:nvPr>
        </p:nvSpPr>
        <p:spPr>
          <a:xfrm>
            <a:off x="1154083" y="1925394"/>
            <a:ext cx="10058400" cy="4022725"/>
          </a:xfrm>
        </p:spPr>
        <p:txBody>
          <a:bodyPr anchor="ctr">
            <a:noAutofit/>
          </a:bodyPr>
          <a:lstStyle/>
          <a:p>
            <a:pPr marL="228600" indent="-228600">
              <a:spcBef>
                <a:spcPts val="1800"/>
              </a:spcBef>
              <a:buFont typeface="Arial" panose="020B0604020202020204" pitchFamily="34" charset="0"/>
              <a:buChar char="•"/>
            </a:pPr>
            <a:r>
              <a:rPr lang="en-US" sz="1700" b="1" dirty="0"/>
              <a:t>Voluntary Annexation:  </a:t>
            </a:r>
            <a:r>
              <a:rPr lang="en-US" sz="1700" dirty="0"/>
              <a:t>A property owner with land adjacent to the Town </a:t>
            </a:r>
            <a:r>
              <a:rPr lang="en-US" sz="1700" i="1" u="sng" dirty="0"/>
              <a:t>requests</a:t>
            </a:r>
            <a:r>
              <a:rPr lang="en-US" sz="1700" dirty="0"/>
              <a:t> to become part of the Town.  If the Town agrees, the Town passes an ordinance for the voluntary annexation and the property is annexed. </a:t>
            </a:r>
          </a:p>
          <a:p>
            <a:pPr marL="228600" indent="-228600">
              <a:spcBef>
                <a:spcPts val="1800"/>
              </a:spcBef>
              <a:buFont typeface="Arial" panose="020B0604020202020204" pitchFamily="34" charset="0"/>
              <a:buChar char="•"/>
            </a:pPr>
            <a:r>
              <a:rPr lang="en-US" sz="1700" b="1" dirty="0"/>
              <a:t>Involuntary Annexation:  </a:t>
            </a:r>
            <a:r>
              <a:rPr lang="en-US" sz="1700" dirty="0"/>
              <a:t>The Town identifies land next to the Town limits for potential annexation and enters a three-step process:  </a:t>
            </a:r>
          </a:p>
          <a:p>
            <a:pPr marL="1143000" indent="-457200">
              <a:spcBef>
                <a:spcPts val="1800"/>
              </a:spcBef>
              <a:buFont typeface="+mj-lt"/>
              <a:buAutoNum type="arabicPeriod"/>
            </a:pPr>
            <a:r>
              <a:rPr lang="en-US" sz="1700" dirty="0"/>
              <a:t>Town studies the land and develops a plan for providing public services and analyzes financial impact.  </a:t>
            </a:r>
          </a:p>
          <a:p>
            <a:pPr marL="1143000" indent="-457200">
              <a:spcBef>
                <a:spcPts val="1800"/>
              </a:spcBef>
              <a:buFont typeface="+mj-lt"/>
              <a:buAutoNum type="arabicPeriod"/>
            </a:pPr>
            <a:r>
              <a:rPr lang="en-US" sz="1700" dirty="0"/>
              <a:t>Town notifies Orange County of potential annexation.</a:t>
            </a:r>
          </a:p>
          <a:p>
            <a:pPr marL="1143000" indent="-457200">
              <a:spcBef>
                <a:spcPts val="1800"/>
              </a:spcBef>
              <a:buFont typeface="+mj-lt"/>
              <a:buAutoNum type="arabicPeriod"/>
            </a:pPr>
            <a:r>
              <a:rPr lang="en-US" sz="1700" dirty="0"/>
              <a:t>Town holds public hearings and Town Council approves ordinance regarding potential annexation.  </a:t>
            </a:r>
          </a:p>
          <a:p>
            <a:pPr marL="1143000" indent="-457200">
              <a:spcBef>
                <a:spcPts val="1800"/>
              </a:spcBef>
              <a:buFont typeface="+mj-lt"/>
              <a:buAutoNum type="arabicPeriod"/>
            </a:pPr>
            <a:r>
              <a:rPr lang="en-US" sz="1700" dirty="0"/>
              <a:t>Town holds a referendum that allows registered voters to vote on the proposal to annex.</a:t>
            </a:r>
          </a:p>
          <a:p>
            <a:pPr marL="1143000" indent="-457200">
              <a:spcBef>
                <a:spcPts val="1800"/>
              </a:spcBef>
              <a:buFont typeface="+mj-lt"/>
              <a:buAutoNum type="arabicPeriod"/>
            </a:pPr>
            <a:r>
              <a:rPr lang="en-US" sz="1700" dirty="0"/>
              <a:t>Town adopts amendment to its Comprehensive Plan and Zoning Map to include the annexed area.</a:t>
            </a:r>
          </a:p>
          <a:p>
            <a:pPr marL="228600" indent="-228600">
              <a:buFont typeface="Arial" panose="020B0604020202020204" pitchFamily="34" charset="0"/>
              <a:buChar char="•"/>
            </a:pPr>
            <a:endParaRPr lang="en-US" sz="1700" dirty="0"/>
          </a:p>
        </p:txBody>
      </p:sp>
    </p:spTree>
    <p:extLst>
      <p:ext uri="{BB962C8B-B14F-4D97-AF65-F5344CB8AC3E}">
        <p14:creationId xmlns:p14="http://schemas.microsoft.com/office/powerpoint/2010/main" val="4281233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A3402-828D-458F-BA4E-02E995655402}"/>
              </a:ext>
            </a:extLst>
          </p:cNvPr>
          <p:cNvSpPr>
            <a:spLocks noGrp="1"/>
          </p:cNvSpPr>
          <p:nvPr>
            <p:ph type="title"/>
          </p:nvPr>
        </p:nvSpPr>
        <p:spPr/>
        <p:txBody>
          <a:bodyPr/>
          <a:lstStyle/>
          <a:p>
            <a:r>
              <a:rPr lang="en-US" dirty="0"/>
              <a:t>Annexation Process</a:t>
            </a:r>
          </a:p>
        </p:txBody>
      </p:sp>
      <p:sp>
        <p:nvSpPr>
          <p:cNvPr id="4" name="Slide Number Placeholder 3">
            <a:extLst>
              <a:ext uri="{FF2B5EF4-FFF2-40B4-BE49-F238E27FC236}">
                <a16:creationId xmlns:a16="http://schemas.microsoft.com/office/drawing/2014/main" id="{C22AB427-80A6-43ED-A576-E86D582034E8}"/>
              </a:ext>
            </a:extLst>
          </p:cNvPr>
          <p:cNvSpPr>
            <a:spLocks noGrp="1"/>
          </p:cNvSpPr>
          <p:nvPr>
            <p:ph type="sldNum" sz="quarter" idx="12"/>
          </p:nvPr>
        </p:nvSpPr>
        <p:spPr/>
        <p:txBody>
          <a:bodyPr/>
          <a:lstStyle/>
          <a:p>
            <a:fld id="{B9D687D0-FBB4-40CF-BACF-62B9D2631DD1}" type="slidenum">
              <a:rPr lang="en-US" smtClean="0"/>
              <a:t>4</a:t>
            </a:fld>
            <a:endParaRPr lang="en-US" dirty="0"/>
          </a:p>
        </p:txBody>
      </p:sp>
      <p:sp>
        <p:nvSpPr>
          <p:cNvPr id="6" name="Content Placeholder 2">
            <a:extLst>
              <a:ext uri="{FF2B5EF4-FFF2-40B4-BE49-F238E27FC236}">
                <a16:creationId xmlns:a16="http://schemas.microsoft.com/office/drawing/2014/main" id="{AA19881B-7627-70D3-0EC2-E3C955CEAEEF}"/>
              </a:ext>
            </a:extLst>
          </p:cNvPr>
          <p:cNvSpPr>
            <a:spLocks noGrp="1"/>
          </p:cNvSpPr>
          <p:nvPr>
            <p:ph idx="1"/>
          </p:nvPr>
        </p:nvSpPr>
        <p:spPr>
          <a:xfrm>
            <a:off x="1096963" y="1846263"/>
            <a:ext cx="10058400" cy="4022725"/>
          </a:xfrm>
        </p:spPr>
        <p:txBody>
          <a:bodyPr anchor="ctr">
            <a:normAutofit/>
          </a:bodyPr>
          <a:lstStyle/>
          <a:p>
            <a:pPr marL="228600" indent="-228600">
              <a:spcBef>
                <a:spcPts val="1800"/>
              </a:spcBef>
              <a:buFont typeface="Arial" panose="020B0604020202020204" pitchFamily="34" charset="0"/>
              <a:buChar char="•"/>
            </a:pPr>
            <a:r>
              <a:rPr lang="en-US" sz="2400" dirty="0"/>
              <a:t>Town will ask for a petition signed by at least 51% of the property owners (1 per property) that states their support for the Chaine Du Lac annexation.</a:t>
            </a:r>
          </a:p>
          <a:p>
            <a:pPr marL="228600" indent="-228600">
              <a:spcBef>
                <a:spcPts val="1800"/>
              </a:spcBef>
              <a:buFont typeface="Arial" panose="020B0604020202020204" pitchFamily="34" charset="0"/>
              <a:buChar char="•"/>
            </a:pPr>
            <a:r>
              <a:rPr lang="en-US" sz="2400" dirty="0"/>
              <a:t>Annexation process will be </a:t>
            </a:r>
            <a:r>
              <a:rPr lang="en-US" sz="2400" u="sng" dirty="0"/>
              <a:t>involuntary</a:t>
            </a:r>
            <a:r>
              <a:rPr lang="en-US" sz="2400" dirty="0"/>
              <a:t> and requires the approval of a referendum (vote) by the registered voters within the Chaine Du Lac area proposed for annexation.</a:t>
            </a:r>
          </a:p>
          <a:p>
            <a:pPr marL="521208" lvl="1" indent="-228600">
              <a:spcBef>
                <a:spcPts val="1800"/>
              </a:spcBef>
              <a:buFont typeface="Arial" panose="020B0604020202020204" pitchFamily="34" charset="0"/>
              <a:buChar char="•"/>
            </a:pPr>
            <a:r>
              <a:rPr lang="en-US" sz="2400" dirty="0"/>
              <a:t>Town has option, but not required, to also have the registered voters within the Town approve the annexation by referendum.</a:t>
            </a:r>
          </a:p>
        </p:txBody>
      </p:sp>
    </p:spTree>
    <p:extLst>
      <p:ext uri="{BB962C8B-B14F-4D97-AF65-F5344CB8AC3E}">
        <p14:creationId xmlns:p14="http://schemas.microsoft.com/office/powerpoint/2010/main" val="2535514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A3402-828D-458F-BA4E-02E995655402}"/>
              </a:ext>
            </a:extLst>
          </p:cNvPr>
          <p:cNvSpPr>
            <a:spLocks noGrp="1"/>
          </p:cNvSpPr>
          <p:nvPr>
            <p:ph type="title"/>
          </p:nvPr>
        </p:nvSpPr>
        <p:spPr/>
        <p:txBody>
          <a:bodyPr/>
          <a:lstStyle/>
          <a:p>
            <a:r>
              <a:rPr lang="en-US" dirty="0"/>
              <a:t>Statutory Standards</a:t>
            </a:r>
          </a:p>
        </p:txBody>
      </p:sp>
      <p:sp>
        <p:nvSpPr>
          <p:cNvPr id="3" name="Content Placeholder 2">
            <a:extLst>
              <a:ext uri="{FF2B5EF4-FFF2-40B4-BE49-F238E27FC236}">
                <a16:creationId xmlns:a16="http://schemas.microsoft.com/office/drawing/2014/main" id="{672806AB-14D2-4A1A-8C5B-273AD47B0C6C}"/>
              </a:ext>
            </a:extLst>
          </p:cNvPr>
          <p:cNvSpPr>
            <a:spLocks noGrp="1"/>
          </p:cNvSpPr>
          <p:nvPr>
            <p:ph idx="1"/>
          </p:nvPr>
        </p:nvSpPr>
        <p:spPr/>
        <p:txBody>
          <a:bodyPr>
            <a:normAutofit/>
          </a:bodyPr>
          <a:lstStyle/>
          <a:p>
            <a:pPr marL="228600" indent="-228600">
              <a:buFont typeface="Arial" panose="020B0604020202020204" pitchFamily="34" charset="0"/>
              <a:buChar char="•"/>
            </a:pPr>
            <a:r>
              <a:rPr lang="en-US" sz="2200" dirty="0"/>
              <a:t>Chapter 171, Florida Statutes (F. S.) provides specific criteria regarding annexation.</a:t>
            </a:r>
          </a:p>
          <a:p>
            <a:pPr marL="228600" indent="-228600">
              <a:buFont typeface="Arial" panose="020B0604020202020204" pitchFamily="34" charset="0"/>
              <a:buChar char="•"/>
            </a:pPr>
            <a:r>
              <a:rPr lang="en-US" sz="2200" dirty="0"/>
              <a:t>To qualify for annexation: </a:t>
            </a:r>
          </a:p>
          <a:p>
            <a:pPr marL="457200" lvl="1" indent="0">
              <a:buNone/>
            </a:pPr>
            <a:r>
              <a:rPr lang="en-US" sz="2200" b="1" i="1" dirty="0"/>
              <a:t>“The total area to be annexed must be contiguous to the municipality’s boundaries at the time the annexation proceeding is begun and reasonable compact, and no part of the area shall be included within the boundary of another incorporated municipality.”</a:t>
            </a:r>
            <a:r>
              <a:rPr lang="en-US" sz="2200" b="1" dirty="0"/>
              <a:t> (Sec. 171.043 (1), F. S.)</a:t>
            </a:r>
          </a:p>
          <a:p>
            <a:pPr marL="228600" indent="-228600">
              <a:buFont typeface="Arial" panose="020B0604020202020204" pitchFamily="34" charset="0"/>
              <a:buChar char="•"/>
            </a:pPr>
            <a:r>
              <a:rPr lang="en-US" sz="2200" dirty="0"/>
              <a:t>Chaine Du Lac is contiguous with the western Town limit south of Lake Butler Blvd. </a:t>
            </a:r>
          </a:p>
          <a:p>
            <a:pPr marL="228600" indent="-228600">
              <a:buFont typeface="Arial" panose="020B0604020202020204" pitchFamily="34" charset="0"/>
              <a:buChar char="•"/>
            </a:pPr>
            <a:r>
              <a:rPr lang="en-US" sz="2200" dirty="0"/>
              <a:t>Chaine Du Lac is compact and does not create any enclaves, pockets, or finger areas in serpentine patterns. </a:t>
            </a:r>
          </a:p>
          <a:p>
            <a:pPr marL="228600" indent="-228600">
              <a:buFont typeface="Arial" panose="020B0604020202020204" pitchFamily="34" charset="0"/>
              <a:buChar char="•"/>
            </a:pPr>
            <a:r>
              <a:rPr lang="en-US" sz="2200" dirty="0"/>
              <a:t>Chaine Du Lac annexation area is compliant with Section 171.043(1), F.S.</a:t>
            </a:r>
          </a:p>
          <a:p>
            <a:pPr>
              <a:buFont typeface="Arial" panose="020B0604020202020204" pitchFamily="34" charset="0"/>
              <a:buChar char="•"/>
            </a:pPr>
            <a:endParaRPr lang="en-US" sz="2400" dirty="0"/>
          </a:p>
        </p:txBody>
      </p:sp>
      <p:sp>
        <p:nvSpPr>
          <p:cNvPr id="4" name="Slide Number Placeholder 3">
            <a:extLst>
              <a:ext uri="{FF2B5EF4-FFF2-40B4-BE49-F238E27FC236}">
                <a16:creationId xmlns:a16="http://schemas.microsoft.com/office/drawing/2014/main" id="{C22AB427-80A6-43ED-A576-E86D582034E8}"/>
              </a:ext>
            </a:extLst>
          </p:cNvPr>
          <p:cNvSpPr>
            <a:spLocks noGrp="1"/>
          </p:cNvSpPr>
          <p:nvPr>
            <p:ph type="sldNum" sz="quarter" idx="12"/>
          </p:nvPr>
        </p:nvSpPr>
        <p:spPr/>
        <p:txBody>
          <a:bodyPr/>
          <a:lstStyle/>
          <a:p>
            <a:fld id="{B9D687D0-FBB4-40CF-BACF-62B9D2631DD1}" type="slidenum">
              <a:rPr lang="en-US" smtClean="0"/>
              <a:t>5</a:t>
            </a:fld>
            <a:endParaRPr lang="en-US" dirty="0"/>
          </a:p>
        </p:txBody>
      </p:sp>
    </p:spTree>
    <p:extLst>
      <p:ext uri="{BB962C8B-B14F-4D97-AF65-F5344CB8AC3E}">
        <p14:creationId xmlns:p14="http://schemas.microsoft.com/office/powerpoint/2010/main" val="2054673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A3402-828D-458F-BA4E-02E995655402}"/>
              </a:ext>
            </a:extLst>
          </p:cNvPr>
          <p:cNvSpPr>
            <a:spLocks noGrp="1"/>
          </p:cNvSpPr>
          <p:nvPr>
            <p:ph type="title"/>
          </p:nvPr>
        </p:nvSpPr>
        <p:spPr/>
        <p:txBody>
          <a:bodyPr/>
          <a:lstStyle/>
          <a:p>
            <a:r>
              <a:rPr lang="en-US" dirty="0"/>
              <a:t>Statutory Standards (Cont’d)</a:t>
            </a:r>
          </a:p>
        </p:txBody>
      </p:sp>
      <p:sp>
        <p:nvSpPr>
          <p:cNvPr id="3" name="Content Placeholder 2">
            <a:extLst>
              <a:ext uri="{FF2B5EF4-FFF2-40B4-BE49-F238E27FC236}">
                <a16:creationId xmlns:a16="http://schemas.microsoft.com/office/drawing/2014/main" id="{672806AB-14D2-4A1A-8C5B-273AD47B0C6C}"/>
              </a:ext>
            </a:extLst>
          </p:cNvPr>
          <p:cNvSpPr>
            <a:spLocks noGrp="1"/>
          </p:cNvSpPr>
          <p:nvPr>
            <p:ph idx="1"/>
          </p:nvPr>
        </p:nvSpPr>
        <p:spPr>
          <a:xfrm>
            <a:off x="1097280" y="1845734"/>
            <a:ext cx="10058400" cy="4459816"/>
          </a:xfrm>
        </p:spPr>
        <p:txBody>
          <a:bodyPr>
            <a:normAutofit fontScale="92500" lnSpcReduction="20000"/>
          </a:bodyPr>
          <a:lstStyle/>
          <a:p>
            <a:pPr marL="228600" indent="-228600">
              <a:buFont typeface="Arial" panose="020B0604020202020204" pitchFamily="34" charset="0"/>
              <a:buChar char="•"/>
            </a:pPr>
            <a:r>
              <a:rPr lang="en-US" sz="2400" dirty="0"/>
              <a:t>To qualify for annexation: </a:t>
            </a:r>
          </a:p>
          <a:p>
            <a:pPr marL="457200" lvl="1" indent="0">
              <a:buNone/>
            </a:pPr>
            <a:r>
              <a:rPr lang="en-US" sz="2400" b="1" i="1" dirty="0"/>
              <a:t>“It is so developed that at least 60 percent of the total number of lots and tracts in the area at the time of annexation are used for urban purposes, and it is subdivided into lots and tracts so that at least 60 percent of the total acreage, not counting the acreage used at the time of annexation for nonresidential urban purposes, consists of lots and tracts 5 acres or less in size.” (Sec. 171.043(2)(c), F. S.)</a:t>
            </a:r>
            <a:endParaRPr lang="en-US" sz="2400" b="1" dirty="0"/>
          </a:p>
          <a:p>
            <a:pPr marL="228600" indent="-228600">
              <a:buFont typeface="Arial" panose="020B0604020202020204" pitchFamily="34" charset="0"/>
              <a:buChar char="•"/>
            </a:pPr>
            <a:r>
              <a:rPr lang="en-US" sz="2400" dirty="0"/>
              <a:t>Urban purpose is defined as:</a:t>
            </a:r>
          </a:p>
          <a:p>
            <a:pPr marL="457200" lvl="1" indent="0">
              <a:buNone/>
            </a:pPr>
            <a:r>
              <a:rPr lang="en-US" sz="2400" b="1" i="1" dirty="0"/>
              <a:t>“Land [that] is used intensively for residential, commercial, industrial, institutional, and governmental purposes, including any parcels of land retained in their natural state or kept free of development as dedicated greenbelt.” (Sec. 171.031(10), F. S.)</a:t>
            </a:r>
          </a:p>
          <a:p>
            <a:pPr marL="228600" indent="-228600">
              <a:buFont typeface="Arial" panose="020B0604020202020204" pitchFamily="34" charset="0"/>
              <a:buChar char="•"/>
            </a:pPr>
            <a:r>
              <a:rPr lang="en-US" sz="2400" dirty="0"/>
              <a:t>100% of the total number of lots and tracts within Chaine Du Lac are used for urban purposes (</a:t>
            </a:r>
            <a:r>
              <a:rPr lang="en-US" sz="2400" i="1" dirty="0"/>
              <a:t>based on OCPA data</a:t>
            </a:r>
            <a:r>
              <a:rPr lang="en-US" sz="2400" dirty="0"/>
              <a:t>). </a:t>
            </a:r>
          </a:p>
          <a:p>
            <a:pPr marL="228600" indent="-228600">
              <a:buFont typeface="Arial" panose="020B0604020202020204" pitchFamily="34" charset="0"/>
              <a:buChar char="•"/>
            </a:pPr>
            <a:r>
              <a:rPr lang="en-US" sz="2400" dirty="0"/>
              <a:t>100% of the residential lots and tracts within Chaine Du Lac are 5 acres or less in size </a:t>
            </a:r>
          </a:p>
          <a:p>
            <a:pPr marL="228600" indent="-228600">
              <a:buFont typeface="Arial" panose="020B0604020202020204" pitchFamily="34" charset="0"/>
              <a:buChar char="•"/>
            </a:pPr>
            <a:r>
              <a:rPr lang="en-US" sz="2400" dirty="0"/>
              <a:t>Chaine Du Lac annexation area is compliant with Section 171.043(2)(c), F.S.</a:t>
            </a:r>
          </a:p>
          <a:p>
            <a:pPr>
              <a:buFont typeface="Arial" panose="020B0604020202020204" pitchFamily="34" charset="0"/>
              <a:buChar char="•"/>
            </a:pPr>
            <a:endParaRPr lang="en-US" sz="2400" dirty="0"/>
          </a:p>
        </p:txBody>
      </p:sp>
      <p:sp>
        <p:nvSpPr>
          <p:cNvPr id="4" name="Slide Number Placeholder 3">
            <a:extLst>
              <a:ext uri="{FF2B5EF4-FFF2-40B4-BE49-F238E27FC236}">
                <a16:creationId xmlns:a16="http://schemas.microsoft.com/office/drawing/2014/main" id="{C22AB427-80A6-43ED-A576-E86D582034E8}"/>
              </a:ext>
            </a:extLst>
          </p:cNvPr>
          <p:cNvSpPr>
            <a:spLocks noGrp="1"/>
          </p:cNvSpPr>
          <p:nvPr>
            <p:ph type="sldNum" sz="quarter" idx="12"/>
          </p:nvPr>
        </p:nvSpPr>
        <p:spPr/>
        <p:txBody>
          <a:bodyPr/>
          <a:lstStyle/>
          <a:p>
            <a:fld id="{B9D687D0-FBB4-40CF-BACF-62B9D2631DD1}" type="slidenum">
              <a:rPr lang="en-US" smtClean="0"/>
              <a:t>6</a:t>
            </a:fld>
            <a:endParaRPr lang="en-US" dirty="0"/>
          </a:p>
        </p:txBody>
      </p:sp>
    </p:spTree>
    <p:extLst>
      <p:ext uri="{BB962C8B-B14F-4D97-AF65-F5344CB8AC3E}">
        <p14:creationId xmlns:p14="http://schemas.microsoft.com/office/powerpoint/2010/main" val="237390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3DE5F-EFB9-40A4-B531-55443321DB6C}"/>
              </a:ext>
            </a:extLst>
          </p:cNvPr>
          <p:cNvSpPr>
            <a:spLocks noGrp="1"/>
          </p:cNvSpPr>
          <p:nvPr>
            <p:ph type="title"/>
          </p:nvPr>
        </p:nvSpPr>
        <p:spPr/>
        <p:txBody>
          <a:bodyPr/>
          <a:lstStyle/>
          <a:p>
            <a:r>
              <a:rPr lang="en-US" dirty="0"/>
              <a:t>Development Regulations</a:t>
            </a:r>
          </a:p>
        </p:txBody>
      </p:sp>
      <p:sp>
        <p:nvSpPr>
          <p:cNvPr id="3" name="Content Placeholder 2">
            <a:extLst>
              <a:ext uri="{FF2B5EF4-FFF2-40B4-BE49-F238E27FC236}">
                <a16:creationId xmlns:a16="http://schemas.microsoft.com/office/drawing/2014/main" id="{749942C0-955E-4342-9336-6D61C7E66848}"/>
              </a:ext>
            </a:extLst>
          </p:cNvPr>
          <p:cNvSpPr>
            <a:spLocks noGrp="1"/>
          </p:cNvSpPr>
          <p:nvPr>
            <p:ph idx="1"/>
          </p:nvPr>
        </p:nvSpPr>
        <p:spPr/>
        <p:txBody>
          <a:bodyPr>
            <a:normAutofit fontScale="85000" lnSpcReduction="20000"/>
          </a:bodyPr>
          <a:lstStyle/>
          <a:p>
            <a:pPr marL="228600" indent="-228600">
              <a:spcBef>
                <a:spcPts val="1800"/>
              </a:spcBef>
              <a:buFont typeface="Arial" panose="020B0604020202020204" pitchFamily="34" charset="0"/>
              <a:buChar char="•"/>
            </a:pPr>
            <a:r>
              <a:rPr lang="en-US" sz="2800" dirty="0"/>
              <a:t>Orange County’s Land Development Code regulations remain in effect until Town’s Comprehensive Plan is amended to include the Chaine du Lac area.</a:t>
            </a:r>
          </a:p>
          <a:p>
            <a:pPr marL="228600" indent="-228600">
              <a:spcBef>
                <a:spcPts val="1800"/>
              </a:spcBef>
              <a:buFont typeface="Arial" panose="020B0604020202020204" pitchFamily="34" charset="0"/>
              <a:buChar char="•"/>
            </a:pPr>
            <a:r>
              <a:rPr lang="en-US" sz="2800" dirty="0"/>
              <a:t>Once Town’s Comprehensive Plan is amended, Town’s Land Development Code regulations take effect.</a:t>
            </a:r>
          </a:p>
          <a:p>
            <a:pPr marL="228600" indent="-228600">
              <a:spcBef>
                <a:spcPts val="1800"/>
              </a:spcBef>
              <a:buFont typeface="Arial" panose="020B0604020202020204" pitchFamily="34" charset="0"/>
              <a:buChar char="•"/>
            </a:pPr>
            <a:r>
              <a:rPr lang="en-US" sz="2800" dirty="0"/>
              <a:t>Town’s Land Development Code allows for continuance of prior approved Orange County development agreements (Chaine du Lac and Park Avenue West) for annexed subdivisions to stay in effect after annexation.</a:t>
            </a:r>
          </a:p>
          <a:p>
            <a:pPr marL="228600" indent="-228600">
              <a:spcBef>
                <a:spcPts val="1800"/>
              </a:spcBef>
              <a:buFont typeface="Arial" panose="020B0604020202020204" pitchFamily="34" charset="0"/>
              <a:buChar char="•"/>
            </a:pPr>
            <a:r>
              <a:rPr lang="en-US" sz="2800" dirty="0"/>
              <a:t>Town will assign the Planned Unit Development (PUD) Future Land Use and Zoning with specific development standards as part of the PUD to address conflicts with Orange County zoning requirements and Town zoning requirements.</a:t>
            </a:r>
          </a:p>
        </p:txBody>
      </p:sp>
      <p:sp>
        <p:nvSpPr>
          <p:cNvPr id="4" name="Slide Number Placeholder 3">
            <a:extLst>
              <a:ext uri="{FF2B5EF4-FFF2-40B4-BE49-F238E27FC236}">
                <a16:creationId xmlns:a16="http://schemas.microsoft.com/office/drawing/2014/main" id="{E5BDF42B-7017-4CD1-AFCE-473FB2A23569}"/>
              </a:ext>
            </a:extLst>
          </p:cNvPr>
          <p:cNvSpPr>
            <a:spLocks noGrp="1"/>
          </p:cNvSpPr>
          <p:nvPr>
            <p:ph type="sldNum" sz="quarter" idx="12"/>
          </p:nvPr>
        </p:nvSpPr>
        <p:spPr/>
        <p:txBody>
          <a:bodyPr/>
          <a:lstStyle/>
          <a:p>
            <a:fld id="{B9D687D0-FBB4-40CF-BACF-62B9D2631DD1}" type="slidenum">
              <a:rPr lang="en-US" smtClean="0"/>
              <a:t>7</a:t>
            </a:fld>
            <a:endParaRPr lang="en-US" dirty="0"/>
          </a:p>
        </p:txBody>
      </p:sp>
    </p:spTree>
    <p:extLst>
      <p:ext uri="{BB962C8B-B14F-4D97-AF65-F5344CB8AC3E}">
        <p14:creationId xmlns:p14="http://schemas.microsoft.com/office/powerpoint/2010/main" val="1079008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4061E-A8CB-4E1B-8864-9B264202D813}"/>
              </a:ext>
            </a:extLst>
          </p:cNvPr>
          <p:cNvSpPr>
            <a:spLocks noGrp="1"/>
          </p:cNvSpPr>
          <p:nvPr>
            <p:ph type="title"/>
          </p:nvPr>
        </p:nvSpPr>
        <p:spPr/>
        <p:txBody>
          <a:bodyPr/>
          <a:lstStyle/>
          <a:p>
            <a:r>
              <a:rPr lang="en-US" dirty="0"/>
              <a:t>Potential Timeline for Annexation</a:t>
            </a:r>
          </a:p>
        </p:txBody>
      </p:sp>
      <p:sp>
        <p:nvSpPr>
          <p:cNvPr id="3" name="Content Placeholder 2">
            <a:extLst>
              <a:ext uri="{FF2B5EF4-FFF2-40B4-BE49-F238E27FC236}">
                <a16:creationId xmlns:a16="http://schemas.microsoft.com/office/drawing/2014/main" id="{FC93FE5F-A38E-4E89-A92F-D8FE5DD9E4F0}"/>
              </a:ext>
            </a:extLst>
          </p:cNvPr>
          <p:cNvSpPr>
            <a:spLocks noGrp="1"/>
          </p:cNvSpPr>
          <p:nvPr>
            <p:ph idx="1"/>
          </p:nvPr>
        </p:nvSpPr>
        <p:spPr/>
        <p:txBody>
          <a:bodyPr>
            <a:normAutofit/>
          </a:bodyPr>
          <a:lstStyle/>
          <a:p>
            <a:pPr marL="228600" indent="-228600">
              <a:spcBef>
                <a:spcPts val="1800"/>
              </a:spcBef>
              <a:buFont typeface="Arial" panose="020B0604020202020204" pitchFamily="34" charset="0"/>
              <a:buChar char="•"/>
            </a:pPr>
            <a:r>
              <a:rPr lang="en-US" sz="2800" dirty="0"/>
              <a:t>After receipt of petition from at least 51% of property owners supporting the annexation (assumes special election by mail ballot):</a:t>
            </a:r>
          </a:p>
          <a:p>
            <a:pPr marL="411480" lvl="2" indent="-228600">
              <a:spcBef>
                <a:spcPts val="1800"/>
              </a:spcBef>
              <a:buFont typeface="Wingdings" panose="05000000000000000000" pitchFamily="2" charset="2"/>
              <a:buChar char="ü"/>
            </a:pPr>
            <a:r>
              <a:rPr lang="en-US" sz="2400" dirty="0"/>
              <a:t>30 days to complete annexation analysis</a:t>
            </a:r>
          </a:p>
          <a:p>
            <a:pPr marL="411480" lvl="2" indent="-228600">
              <a:spcBef>
                <a:spcPts val="1800"/>
              </a:spcBef>
              <a:buFont typeface="Wingdings" panose="05000000000000000000" pitchFamily="2" charset="2"/>
              <a:buChar char="ü"/>
            </a:pPr>
            <a:r>
              <a:rPr lang="en-US" sz="2400" dirty="0"/>
              <a:t>60 days for required public hearings for approval of ordinance for annexation</a:t>
            </a:r>
          </a:p>
          <a:p>
            <a:pPr marL="411480" lvl="2" indent="-228600">
              <a:spcBef>
                <a:spcPts val="1800"/>
              </a:spcBef>
              <a:buFont typeface="Wingdings" panose="05000000000000000000" pitchFamily="2" charset="2"/>
              <a:buChar char="ü"/>
            </a:pPr>
            <a:r>
              <a:rPr lang="en-US" sz="2400" dirty="0"/>
              <a:t>30 days for referendum (after referendum scheduled)</a:t>
            </a:r>
          </a:p>
          <a:p>
            <a:endParaRPr lang="en-US" dirty="0"/>
          </a:p>
        </p:txBody>
      </p:sp>
      <p:sp>
        <p:nvSpPr>
          <p:cNvPr id="4" name="Slide Number Placeholder 3">
            <a:extLst>
              <a:ext uri="{FF2B5EF4-FFF2-40B4-BE49-F238E27FC236}">
                <a16:creationId xmlns:a16="http://schemas.microsoft.com/office/drawing/2014/main" id="{70F7C07C-A69C-46ED-969E-F49C1F14183E}"/>
              </a:ext>
            </a:extLst>
          </p:cNvPr>
          <p:cNvSpPr>
            <a:spLocks noGrp="1"/>
          </p:cNvSpPr>
          <p:nvPr>
            <p:ph type="sldNum" sz="quarter" idx="12"/>
          </p:nvPr>
        </p:nvSpPr>
        <p:spPr/>
        <p:txBody>
          <a:bodyPr/>
          <a:lstStyle/>
          <a:p>
            <a:fld id="{B9D687D0-FBB4-40CF-BACF-62B9D2631DD1}" type="slidenum">
              <a:rPr lang="en-US" smtClean="0"/>
              <a:t>8</a:t>
            </a:fld>
            <a:endParaRPr lang="en-US" dirty="0"/>
          </a:p>
        </p:txBody>
      </p:sp>
    </p:spTree>
    <p:extLst>
      <p:ext uri="{BB962C8B-B14F-4D97-AF65-F5344CB8AC3E}">
        <p14:creationId xmlns:p14="http://schemas.microsoft.com/office/powerpoint/2010/main" val="4292153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4061E-A8CB-4E1B-8864-9B264202D813}"/>
              </a:ext>
            </a:extLst>
          </p:cNvPr>
          <p:cNvSpPr>
            <a:spLocks noGrp="1"/>
          </p:cNvSpPr>
          <p:nvPr>
            <p:ph type="title"/>
          </p:nvPr>
        </p:nvSpPr>
        <p:spPr>
          <a:xfrm>
            <a:off x="1097280" y="286603"/>
            <a:ext cx="10058400" cy="1450757"/>
          </a:xfrm>
        </p:spPr>
        <p:txBody>
          <a:bodyPr>
            <a:normAutofit/>
          </a:bodyPr>
          <a:lstStyle/>
          <a:p>
            <a:r>
              <a:rPr lang="en-US" dirty="0"/>
              <a:t>Potential Timeline for Annexation</a:t>
            </a:r>
          </a:p>
        </p:txBody>
      </p:sp>
      <p:sp>
        <p:nvSpPr>
          <p:cNvPr id="3" name="Content Placeholder 2">
            <a:extLst>
              <a:ext uri="{FF2B5EF4-FFF2-40B4-BE49-F238E27FC236}">
                <a16:creationId xmlns:a16="http://schemas.microsoft.com/office/drawing/2014/main" id="{FC93FE5F-A38E-4E89-A92F-D8FE5DD9E4F0}"/>
              </a:ext>
            </a:extLst>
          </p:cNvPr>
          <p:cNvSpPr>
            <a:spLocks noGrp="1"/>
          </p:cNvSpPr>
          <p:nvPr>
            <p:ph idx="1"/>
          </p:nvPr>
        </p:nvSpPr>
        <p:spPr>
          <a:xfrm>
            <a:off x="1097279" y="1845734"/>
            <a:ext cx="6454987" cy="4023360"/>
          </a:xfrm>
        </p:spPr>
        <p:txBody>
          <a:bodyPr>
            <a:normAutofit/>
          </a:bodyPr>
          <a:lstStyle/>
          <a:p>
            <a:pPr marL="228600" indent="-228600">
              <a:spcBef>
                <a:spcPts val="1800"/>
              </a:spcBef>
              <a:buFont typeface="Arial" panose="020B0604020202020204" pitchFamily="34" charset="0"/>
              <a:buChar char="•"/>
            </a:pPr>
            <a:r>
              <a:rPr lang="en-US" sz="2800" dirty="0"/>
              <a:t>If referendum for annexation is approved:</a:t>
            </a:r>
          </a:p>
          <a:p>
            <a:pPr marL="292608" lvl="1" indent="0">
              <a:spcBef>
                <a:spcPts val="1800"/>
              </a:spcBef>
              <a:buNone/>
            </a:pPr>
            <a:r>
              <a:rPr lang="en-US" sz="2200" dirty="0"/>
              <a:t>60-90 days to process required Comprehensive Plan amendment and Rezoning to assign Town designations.</a:t>
            </a:r>
          </a:p>
          <a:p>
            <a:endParaRPr lang="en-US" dirty="0"/>
          </a:p>
        </p:txBody>
      </p:sp>
      <p:pic>
        <p:nvPicPr>
          <p:cNvPr id="6" name="Picture 5" descr="A map of a city&#10;&#10;Description automatically generated">
            <a:extLst>
              <a:ext uri="{FF2B5EF4-FFF2-40B4-BE49-F238E27FC236}">
                <a16:creationId xmlns:a16="http://schemas.microsoft.com/office/drawing/2014/main" id="{40BCD5A2-8253-E435-7C3F-A2BFAE4916E8}"/>
              </a:ext>
            </a:extLst>
          </p:cNvPr>
          <p:cNvPicPr>
            <a:picLocks noChangeAspect="1"/>
          </p:cNvPicPr>
          <p:nvPr/>
        </p:nvPicPr>
        <p:blipFill rotWithShape="1">
          <a:blip r:embed="rId2">
            <a:extLst>
              <a:ext uri="{28A0092B-C50C-407E-A947-70E740481C1C}">
                <a14:useLocalDpi xmlns:a14="http://schemas.microsoft.com/office/drawing/2010/main" val="0"/>
              </a:ext>
            </a:extLst>
          </a:blip>
          <a:srcRect r="41518" b="3"/>
          <a:stretch/>
        </p:blipFill>
        <p:spPr>
          <a:xfrm>
            <a:off x="7552266" y="1887722"/>
            <a:ext cx="3848238" cy="4260547"/>
          </a:xfrm>
          <a:prstGeom prst="rect">
            <a:avLst/>
          </a:prstGeom>
        </p:spPr>
      </p:pic>
      <p:sp>
        <p:nvSpPr>
          <p:cNvPr id="4" name="Slide Number Placeholder 3">
            <a:extLst>
              <a:ext uri="{FF2B5EF4-FFF2-40B4-BE49-F238E27FC236}">
                <a16:creationId xmlns:a16="http://schemas.microsoft.com/office/drawing/2014/main" id="{70F7C07C-A69C-46ED-969E-F49C1F14183E}"/>
              </a:ext>
            </a:extLst>
          </p:cNvPr>
          <p:cNvSpPr>
            <a:spLocks noGrp="1"/>
          </p:cNvSpPr>
          <p:nvPr>
            <p:ph type="sldNum" sz="quarter" idx="12"/>
          </p:nvPr>
        </p:nvSpPr>
        <p:spPr>
          <a:xfrm>
            <a:off x="9900458" y="6459785"/>
            <a:ext cx="1312025" cy="365125"/>
          </a:xfrm>
        </p:spPr>
        <p:txBody>
          <a:bodyPr>
            <a:normAutofit/>
          </a:bodyPr>
          <a:lstStyle/>
          <a:p>
            <a:pPr>
              <a:spcAft>
                <a:spcPts val="600"/>
              </a:spcAft>
            </a:pPr>
            <a:fld id="{B9D687D0-FBB4-40CF-BACF-62B9D2631DD1}" type="slidenum">
              <a:rPr lang="en-US" smtClean="0"/>
              <a:pPr>
                <a:spcAft>
                  <a:spcPts val="600"/>
                </a:spcAft>
              </a:pPr>
              <a:t>9</a:t>
            </a:fld>
            <a:endParaRPr lang="en-US" dirty="0"/>
          </a:p>
        </p:txBody>
      </p:sp>
    </p:spTree>
    <p:extLst>
      <p:ext uri="{BB962C8B-B14F-4D97-AF65-F5344CB8AC3E}">
        <p14:creationId xmlns:p14="http://schemas.microsoft.com/office/powerpoint/2010/main" val="2749188924"/>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595</TotalTime>
  <Words>1451</Words>
  <Application>Microsoft Office PowerPoint</Application>
  <PresentationFormat>Widescreen</PresentationFormat>
  <Paragraphs>116</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Symbol</vt:lpstr>
      <vt:lpstr>Wingdings</vt:lpstr>
      <vt:lpstr>Retrospect</vt:lpstr>
      <vt:lpstr>Chaine Du Lac Annexation Public Meeting</vt:lpstr>
      <vt:lpstr>Proposed Chaine Du Lac Annexation Area</vt:lpstr>
      <vt:lpstr>Annexation Process</vt:lpstr>
      <vt:lpstr>Annexation Process</vt:lpstr>
      <vt:lpstr>Statutory Standards</vt:lpstr>
      <vt:lpstr>Statutory Standards (Cont’d)</vt:lpstr>
      <vt:lpstr>Development Regulations</vt:lpstr>
      <vt:lpstr>Potential Timeline for Annexation</vt:lpstr>
      <vt:lpstr>Potential Timeline for Annexation</vt:lpstr>
      <vt:lpstr>ADMINSITRATIVE ISSUES</vt:lpstr>
      <vt:lpstr>TOWN RESPONIBILITIES vs. HOA RESPONSIBILITIES </vt:lpstr>
      <vt:lpstr>SOLID WASTE/RECYCLING</vt:lpstr>
      <vt:lpstr>FIRE SERVICE PROTECTION/EMS</vt:lpstr>
      <vt:lpstr>POLITICS</vt:lpstr>
      <vt:lpstr>Added Benefits</vt:lpstr>
      <vt:lpstr>Financial Impact</vt:lpstr>
      <vt:lpstr>WINDERMERE POLICE DEPARTMENT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Chaine Du Lac Annexation Considerations</dc:title>
  <dc:creator>Warner, Amanda</dc:creator>
  <cp:lastModifiedBy>Robert Smith</cp:lastModifiedBy>
  <cp:revision>58</cp:revision>
  <dcterms:created xsi:type="dcterms:W3CDTF">2018-06-28T13:18:45Z</dcterms:created>
  <dcterms:modified xsi:type="dcterms:W3CDTF">2023-07-19T14:54:28Z</dcterms:modified>
</cp:coreProperties>
</file>