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2" r:id="rId5"/>
    <p:sldId id="276" r:id="rId6"/>
    <p:sldId id="294" r:id="rId7"/>
    <p:sldId id="304" r:id="rId8"/>
    <p:sldId id="295" r:id="rId9"/>
    <p:sldId id="299" r:id="rId10"/>
    <p:sldId id="288" r:id="rId11"/>
    <p:sldId id="298" r:id="rId12"/>
    <p:sldId id="300" r:id="rId13"/>
    <p:sldId id="301" r:id="rId14"/>
    <p:sldId id="302" r:id="rId15"/>
    <p:sldId id="28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5B3A"/>
    <a:srgbClr val="AEC2D8"/>
    <a:srgbClr val="446992"/>
    <a:srgbClr val="98432A"/>
    <a:srgbClr val="D84400"/>
    <a:srgbClr val="44678D"/>
    <a:srgbClr val="263E5A"/>
    <a:srgbClr val="D6E0EB"/>
    <a:srgbClr val="728DAB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634"/>
  </p:normalViewPr>
  <p:slideViewPr>
    <p:cSldViewPr snapToGrid="0" showGuides="1">
      <p:cViewPr>
        <p:scale>
          <a:sx n="100" d="100"/>
          <a:sy n="100" d="100"/>
        </p:scale>
        <p:origin x="72" y="-234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3766"/>
    </p:cViewPr>
  </p:sorterViewPr>
  <p:notesViewPr>
    <p:cSldViewPr snapToGrid="0">
      <p:cViewPr varScale="1">
        <p:scale>
          <a:sx n="122" d="100"/>
          <a:sy n="122" d="100"/>
        </p:scale>
        <p:origin x="60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0C3B-E28A-4854-8EDA-E7F8F6F6FFEF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05BD-6D6F-49DB-9DE4-D4A6452D7E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rgbClr val="44678D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 userDrawn="1"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PK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文本占位符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643" y="345704"/>
            <a:ext cx="5257793" cy="2057441"/>
          </a:xfrm>
        </p:spPr>
        <p:txBody>
          <a:bodyPr/>
          <a:lstStyle/>
          <a:p>
            <a:r>
              <a:rPr lang="en-US" altLang="zh-CN" dirty="0"/>
              <a:t>Oakdale and 9</a:t>
            </a:r>
            <a:r>
              <a:rPr lang="en-US" altLang="zh-CN" baseline="30000" dirty="0"/>
              <a:t>th</a:t>
            </a:r>
            <a:r>
              <a:rPr lang="en-US" altLang="zh-CN" dirty="0"/>
              <a:t> Permanent Diversion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1364" y="3604310"/>
            <a:ext cx="3200400" cy="760288"/>
          </a:xfrm>
        </p:spPr>
        <p:txBody>
          <a:bodyPr/>
          <a:lstStyle/>
          <a:p>
            <a:r>
              <a:rPr lang="en-US" dirty="0"/>
              <a:t>Mike Woodward P.E.</a:t>
            </a:r>
          </a:p>
          <a:p>
            <a:r>
              <a:rPr lang="en-US" dirty="0"/>
              <a:t>Engineering Consultant</a:t>
            </a:r>
          </a:p>
          <a:p>
            <a:endParaRPr lang="en-US" dirty="0"/>
          </a:p>
          <a:p>
            <a:r>
              <a:rPr lang="en-US" dirty="0"/>
              <a:t>Tonya Elliott Moore</a:t>
            </a:r>
          </a:p>
          <a:p>
            <a:r>
              <a:rPr lang="en-US" dirty="0"/>
              <a:t>Public Works Director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18C88B4D-F554-49C2-A23C-DFE94D4C835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2"/>
          <a:srcRect l="17391" r="17391"/>
          <a:stretch/>
        </p:blipFill>
        <p:spPr>
          <a:xfrm>
            <a:off x="6742557" y="821836"/>
            <a:ext cx="4405503" cy="5066346"/>
          </a:xfrm>
        </p:spPr>
      </p:pic>
      <p:pic>
        <p:nvPicPr>
          <p:cNvPr id="12" name="Shape 31">
            <a:extLst>
              <a:ext uri="{FF2B5EF4-FFF2-40B4-BE49-F238E27FC236}">
                <a16:creationId xmlns:a16="http://schemas.microsoft.com/office/drawing/2014/main" id="{A2E096B7-3B4F-355B-58E5-41784AC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284315" y="398445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13" name="Shape 33">
            <a:extLst>
              <a:ext uri="{FF2B5EF4-FFF2-40B4-BE49-F238E27FC236}">
                <a16:creationId xmlns:a16="http://schemas.microsoft.com/office/drawing/2014/main" id="{4D81E37E-7366-D88D-83B8-BBA577CA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7686" y="106446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23C36F-C200-4143-710D-CB5CDF9414B8}"/>
              </a:ext>
            </a:extLst>
          </p:cNvPr>
          <p:cNvSpPr txBox="1"/>
          <p:nvPr/>
        </p:nvSpPr>
        <p:spPr>
          <a:xfrm>
            <a:off x="1601364" y="6062285"/>
            <a:ext cx="302364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Public Worksho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April 6, 2023</a:t>
            </a: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38C25F-4A4B-2B6E-9F77-C98CD392F78E}"/>
              </a:ext>
            </a:extLst>
          </p:cNvPr>
          <p:cNvSpPr txBox="1"/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Southeast -  3d </a:t>
            </a:r>
            <a:r>
              <a:rPr lang="en-US" altLang="zh-CN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View (plantings TBD)</a:t>
            </a:r>
            <a:endParaRPr lang="en-US" sz="4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 descr="A picture containing text, grass, tree, outdoor&#10;&#10;Description automatically generated">
            <a:extLst>
              <a:ext uri="{FF2B5EF4-FFF2-40B4-BE49-F238E27FC236}">
                <a16:creationId xmlns:a16="http://schemas.microsoft.com/office/drawing/2014/main" id="{88A62153-61CD-F1EB-4214-7EC3026FB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8"/>
          <a:stretch/>
        </p:blipFill>
        <p:spPr>
          <a:xfrm>
            <a:off x="1351127" y="1248421"/>
            <a:ext cx="9087414" cy="5325460"/>
          </a:xfrm>
          <a:prstGeom prst="rect">
            <a:avLst/>
          </a:prstGeom>
        </p:spPr>
      </p:pic>
      <p:sp>
        <p:nvSpPr>
          <p:cNvPr id="24" name="Slide Number Placeholder 13">
            <a:extLst>
              <a:ext uri="{FF2B5EF4-FFF2-40B4-BE49-F238E27FC236}">
                <a16:creationId xmlns:a16="http://schemas.microsoft.com/office/drawing/2014/main" id="{DD24AA16-5AAD-3611-3A98-17C623BEE876}"/>
              </a:ext>
            </a:extLst>
          </p:cNvPr>
          <p:cNvSpPr txBox="1">
            <a:spLocks/>
          </p:cNvSpPr>
          <p:nvPr/>
        </p:nvSpPr>
        <p:spPr>
          <a:xfrm>
            <a:off x="11622051" y="6466908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843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38C25F-4A4B-2B6E-9F77-C98CD392F78E}"/>
              </a:ext>
            </a:extLst>
          </p:cNvPr>
          <p:cNvSpPr txBox="1"/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Southeast -  3d </a:t>
            </a:r>
            <a:r>
              <a:rPr lang="en-US" altLang="zh-CN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View (plantings TBD)</a:t>
            </a:r>
            <a:endParaRPr lang="en-US" sz="4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1" descr="A picture containing grass, sky, outdoor&#10;&#10;Description automatically generated">
            <a:extLst>
              <a:ext uri="{FF2B5EF4-FFF2-40B4-BE49-F238E27FC236}">
                <a16:creationId xmlns:a16="http://schemas.microsoft.com/office/drawing/2014/main" id="{35AED97D-FD5E-5203-66AE-499C00F4B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" t="3458" r="313"/>
          <a:stretch/>
        </p:blipFill>
        <p:spPr>
          <a:xfrm>
            <a:off x="1839075" y="1227514"/>
            <a:ext cx="8798166" cy="5172292"/>
          </a:xfrm>
          <a:prstGeom prst="rect">
            <a:avLst/>
          </a:prstGeom>
        </p:spPr>
      </p:pic>
      <p:sp>
        <p:nvSpPr>
          <p:cNvPr id="24" name="Slide Number Placeholder 13">
            <a:extLst>
              <a:ext uri="{FF2B5EF4-FFF2-40B4-BE49-F238E27FC236}">
                <a16:creationId xmlns:a16="http://schemas.microsoft.com/office/drawing/2014/main" id="{DD24AA16-5AAD-3611-3A98-17C623BEE876}"/>
              </a:ext>
            </a:extLst>
          </p:cNvPr>
          <p:cNvSpPr txBox="1">
            <a:spLocks/>
          </p:cNvSpPr>
          <p:nvPr/>
        </p:nvSpPr>
        <p:spPr>
          <a:xfrm>
            <a:off x="11622051" y="6466908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683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4" name="图片占位符 13" descr="People working in office">
            <a:extLst>
              <a:ext uri="{FF2B5EF4-FFF2-40B4-BE49-F238E27FC236}">
                <a16:creationId xmlns:a16="http://schemas.microsoft.com/office/drawing/2014/main" id="{496155F4-61B2-441D-9F16-788866450DA2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图片占位符 15" descr="People in an office discussing work over a laptop&#10;">
            <a:extLst>
              <a:ext uri="{FF2B5EF4-FFF2-40B4-BE49-F238E27FC236}">
                <a16:creationId xmlns:a16="http://schemas.microsoft.com/office/drawing/2014/main" id="{BCD5762E-DD49-42B3-9CA8-46A4AD7193E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8" name="图片占位符 17" descr="Layout of website design sketches on white paper">
            <a:extLst>
              <a:ext uri="{FF2B5EF4-FFF2-40B4-BE49-F238E27FC236}">
                <a16:creationId xmlns:a16="http://schemas.microsoft.com/office/drawing/2014/main" id="{1051CD21-1408-4D13-BF0B-0D7013AD2D0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8" name="Picture Placeholder 27" descr="Businesswoman reviewing sticky notes on a wall">
            <a:extLst>
              <a:ext uri="{FF2B5EF4-FFF2-40B4-BE49-F238E27FC236}">
                <a16:creationId xmlns:a16="http://schemas.microsoft.com/office/drawing/2014/main" id="{B746A775-E65C-70F6-9DB4-E51F7F2DAECE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29" y="311581"/>
            <a:ext cx="5117162" cy="1325563"/>
          </a:xfrm>
        </p:spPr>
        <p:txBody>
          <a:bodyPr/>
          <a:lstStyle/>
          <a:p>
            <a:r>
              <a:rPr lang="en-US" sz="4000" dirty="0"/>
              <a:t>Overview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6129" y="2232211"/>
            <a:ext cx="5117162" cy="3399807"/>
          </a:xfrm>
        </p:spPr>
        <p:txBody>
          <a:bodyPr/>
          <a:lstStyle/>
          <a:p>
            <a:r>
              <a:rPr lang="en-US" sz="1800" dirty="0"/>
              <a:t>Town Council approved a temporary diverter for a 90-day trial</a:t>
            </a:r>
          </a:p>
          <a:p>
            <a:r>
              <a:rPr lang="en-US" sz="1800" dirty="0"/>
              <a:t>Diverter was approved to move forward to a permanent concept after the 90-day trial</a:t>
            </a:r>
          </a:p>
          <a:p>
            <a:r>
              <a:rPr lang="en-US" sz="1800" dirty="0"/>
              <a:t>We have three concepts to consider today</a:t>
            </a:r>
          </a:p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4821" y="311581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46665A-6901-3F62-340A-A95E775ACA4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0" name="Picture Placeholder 9" descr="A picture containing outdoor, tree, grass, sky&#10;&#10;Description automatically generated">
            <a:extLst>
              <a:ext uri="{FF2B5EF4-FFF2-40B4-BE49-F238E27FC236}">
                <a16:creationId xmlns:a16="http://schemas.microsoft.com/office/drawing/2014/main" id="{C8CECCB0-AB34-0CC0-37F0-D55DB558474E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2"/>
          <a:srcRect l="14748" r="14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7B1FF929-CED0-79CA-154D-98463CC4A60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3528DF-C049-58E6-99B3-5234384E27A4}"/>
              </a:ext>
            </a:extLst>
          </p:cNvPr>
          <p:cNvSpPr txBox="1">
            <a:spLocks/>
          </p:cNvSpPr>
          <p:nvPr/>
        </p:nvSpPr>
        <p:spPr>
          <a:xfrm>
            <a:off x="5428412" y="-535250"/>
            <a:ext cx="51171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Concept 1:  Signage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7D48A3-C0EA-503B-0BC2-B1258C0FFFA0}"/>
              </a:ext>
            </a:extLst>
          </p:cNvPr>
          <p:cNvSpPr txBox="1"/>
          <p:nvPr/>
        </p:nvSpPr>
        <p:spPr>
          <a:xfrm>
            <a:off x="5633712" y="790313"/>
            <a:ext cx="5117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EC2D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Remove the </a:t>
            </a:r>
            <a:r>
              <a:rPr lang="en-US" dirty="0">
                <a:solidFill>
                  <a:srgbClr val="AEC2D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AEC2D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emporary barriers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EC2D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Keep the signs in place</a:t>
            </a:r>
            <a:endParaRPr lang="en-US" dirty="0">
              <a:solidFill>
                <a:srgbClr val="AEC2D8"/>
              </a:solidFill>
            </a:endParaRPr>
          </a:p>
        </p:txBody>
      </p:sp>
      <p:pic>
        <p:nvPicPr>
          <p:cNvPr id="3" name="Picture 2" descr="A picture containing text, outdoor, grass, tree&#10;&#10;Description automatically generated">
            <a:extLst>
              <a:ext uri="{FF2B5EF4-FFF2-40B4-BE49-F238E27FC236}">
                <a16:creationId xmlns:a16="http://schemas.microsoft.com/office/drawing/2014/main" id="{6B490099-7D41-1654-5079-9301D377C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7" b="3496"/>
          <a:stretch/>
        </p:blipFill>
        <p:spPr>
          <a:xfrm>
            <a:off x="0" y="0"/>
            <a:ext cx="5143500" cy="5589141"/>
          </a:xfrm>
          <a:prstGeom prst="rect">
            <a:avLst/>
          </a:prstGeom>
        </p:spPr>
      </p:pic>
      <p:pic>
        <p:nvPicPr>
          <p:cNvPr id="6" name="Picture 5" descr="A picture containing text, tree, outdoor, ground&#10;&#10;Description automatically generated">
            <a:extLst>
              <a:ext uri="{FF2B5EF4-FFF2-40B4-BE49-F238E27FC236}">
                <a16:creationId xmlns:a16="http://schemas.microsoft.com/office/drawing/2014/main" id="{A77600AF-42F5-4905-AD83-22713D24D3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801" t="7728" r="1" b="24557"/>
          <a:stretch/>
        </p:blipFill>
        <p:spPr>
          <a:xfrm>
            <a:off x="6904448" y="2214081"/>
            <a:ext cx="5287552" cy="46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2B52EB1-6439-9C0A-EB37-9692008BC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19" y="1244922"/>
            <a:ext cx="8391962" cy="515787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FA4FC-F725-4E28-B1DB-F37BAA8342E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293913" y="6348866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 dirty="0"/>
              <a:t>4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8427660-1F3A-59E0-BBDA-AF6F5B7CD6B6}"/>
              </a:ext>
            </a:extLst>
          </p:cNvPr>
          <p:cNvSpPr txBox="1">
            <a:spLocks/>
          </p:cNvSpPr>
          <p:nvPr/>
        </p:nvSpPr>
        <p:spPr>
          <a:xfrm>
            <a:off x="484632" y="190690"/>
            <a:ext cx="3367765" cy="662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Signage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2B1FE2-130F-6F20-436B-59F6D6C607B8}"/>
              </a:ext>
            </a:extLst>
          </p:cNvPr>
          <p:cNvCxnSpPr>
            <a:cxnSpLocks/>
          </p:cNvCxnSpPr>
          <p:nvPr/>
        </p:nvCxnSpPr>
        <p:spPr>
          <a:xfrm flipV="1">
            <a:off x="1744910" y="2054831"/>
            <a:ext cx="3936699" cy="1393121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15666A-C74A-912B-29A2-50654D3FC125}"/>
              </a:ext>
            </a:extLst>
          </p:cNvPr>
          <p:cNvCxnSpPr>
            <a:cxnSpLocks/>
          </p:cNvCxnSpPr>
          <p:nvPr/>
        </p:nvCxnSpPr>
        <p:spPr>
          <a:xfrm>
            <a:off x="1744910" y="3447952"/>
            <a:ext cx="5259897" cy="270956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43A2E5-D839-DE3E-BC08-D77ECDC4D966}"/>
              </a:ext>
            </a:extLst>
          </p:cNvPr>
          <p:cNvCxnSpPr>
            <a:cxnSpLocks/>
          </p:cNvCxnSpPr>
          <p:nvPr/>
        </p:nvCxnSpPr>
        <p:spPr>
          <a:xfrm flipH="1">
            <a:off x="6644640" y="1838131"/>
            <a:ext cx="3535058" cy="2360489"/>
          </a:xfrm>
          <a:prstGeom prst="straightConnector1">
            <a:avLst/>
          </a:prstGeom>
          <a:ln w="38100">
            <a:solidFill>
              <a:srgbClr val="C95B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845807-8B44-147E-7BC4-411EC9CFF5F6}"/>
              </a:ext>
            </a:extLst>
          </p:cNvPr>
          <p:cNvCxnSpPr>
            <a:cxnSpLocks/>
          </p:cNvCxnSpPr>
          <p:nvPr/>
        </p:nvCxnSpPr>
        <p:spPr>
          <a:xfrm flipH="1">
            <a:off x="6277510" y="1847462"/>
            <a:ext cx="3892858" cy="2067652"/>
          </a:xfrm>
          <a:prstGeom prst="straightConnector1">
            <a:avLst/>
          </a:prstGeom>
          <a:ln w="38100">
            <a:solidFill>
              <a:srgbClr val="C95B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286C87-52E6-CF76-21A7-5378A6AF1F62}"/>
              </a:ext>
            </a:extLst>
          </p:cNvPr>
          <p:cNvCxnSpPr>
            <a:cxnSpLocks/>
          </p:cNvCxnSpPr>
          <p:nvPr/>
        </p:nvCxnSpPr>
        <p:spPr>
          <a:xfrm flipH="1">
            <a:off x="6530340" y="1819729"/>
            <a:ext cx="3668020" cy="2828471"/>
          </a:xfrm>
          <a:prstGeom prst="straightConnector1">
            <a:avLst/>
          </a:prstGeom>
          <a:ln w="44450">
            <a:solidFill>
              <a:srgbClr val="C95B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D4AD6B5-1251-7474-8F25-442710A49986}"/>
              </a:ext>
            </a:extLst>
          </p:cNvPr>
          <p:cNvSpPr txBox="1"/>
          <p:nvPr/>
        </p:nvSpPr>
        <p:spPr>
          <a:xfrm>
            <a:off x="10313682" y="1496563"/>
            <a:ext cx="166755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“All Traffic Must Turn”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16DC29-7275-9970-D461-5A8D0A752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675556"/>
            <a:ext cx="935867" cy="12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ECA95B-26F2-DF28-CD32-5A198781250D}"/>
              </a:ext>
            </a:extLst>
          </p:cNvPr>
          <p:cNvCxnSpPr>
            <a:cxnSpLocks/>
          </p:cNvCxnSpPr>
          <p:nvPr/>
        </p:nvCxnSpPr>
        <p:spPr>
          <a:xfrm flipH="1">
            <a:off x="6027420" y="1838131"/>
            <a:ext cx="4170940" cy="2558609"/>
          </a:xfrm>
          <a:prstGeom prst="straightConnector1">
            <a:avLst/>
          </a:prstGeom>
          <a:ln w="38100">
            <a:solidFill>
              <a:srgbClr val="C95B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81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7B1FF929-CED0-79CA-154D-98463CC4A608}"/>
              </a:ext>
            </a:extLst>
          </p:cNvPr>
          <p:cNvSpPr txBox="1">
            <a:spLocks/>
          </p:cNvSpPr>
          <p:nvPr/>
        </p:nvSpPr>
        <p:spPr>
          <a:xfrm>
            <a:off x="158056" y="6402824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3528DF-C049-58E6-99B3-5234384E27A4}"/>
              </a:ext>
            </a:extLst>
          </p:cNvPr>
          <p:cNvSpPr txBox="1">
            <a:spLocks/>
          </p:cNvSpPr>
          <p:nvPr/>
        </p:nvSpPr>
        <p:spPr>
          <a:xfrm>
            <a:off x="5799315" y="257779"/>
            <a:ext cx="646818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CN" sz="4400" dirty="0"/>
              <a:t>Concept 2:  Divertor with Middle Pass-Through  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1746B6-B595-E07B-543E-4FC3F255A08B}"/>
              </a:ext>
            </a:extLst>
          </p:cNvPr>
          <p:cNvSpPr txBox="1"/>
          <p:nvPr/>
        </p:nvSpPr>
        <p:spPr>
          <a:xfrm>
            <a:off x="6366334" y="2094673"/>
            <a:ext cx="4841631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Pass-Through can be on the Northwest. Middle, or Southeast Side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Allows for golf carts, walkers, bike riders to pass through the diverter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Landscaping TBD: will be coordinated with the Garden Club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8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38C25F-4A4B-2B6E-9F77-C98CD392F78E}"/>
              </a:ext>
            </a:extLst>
          </p:cNvPr>
          <p:cNvSpPr txBox="1"/>
          <p:nvPr/>
        </p:nvSpPr>
        <p:spPr>
          <a:xfrm>
            <a:off x="246060" y="1982450"/>
            <a:ext cx="52263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Middle Pass-Through: Plan View</a:t>
            </a: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59840-EFD6-F5C9-E033-BA89843DE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6" r="3769"/>
          <a:stretch/>
        </p:blipFill>
        <p:spPr>
          <a:xfrm>
            <a:off x="5472418" y="0"/>
            <a:ext cx="6719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FA9173-F892-5C7D-99AF-4C5FFB15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70" y="199932"/>
            <a:ext cx="7624912" cy="1325563"/>
          </a:xfrm>
        </p:spPr>
        <p:txBody>
          <a:bodyPr/>
          <a:lstStyle/>
          <a:p>
            <a:r>
              <a:rPr lang="en-US" altLang="zh-CN" dirty="0"/>
              <a:t>Concept 3:  Diverter with Side Pass- Through: Southeast</a:t>
            </a:r>
            <a:endParaRPr lang="en-US" dirty="0"/>
          </a:p>
        </p:txBody>
      </p:sp>
      <p:pic>
        <p:nvPicPr>
          <p:cNvPr id="39" name="图片占位符 31">
            <a:extLst>
              <a:ext uri="{FF2B5EF4-FFF2-40B4-BE49-F238E27FC236}">
                <a16:creationId xmlns:a16="http://schemas.microsoft.com/office/drawing/2014/main" id="{6037332D-8714-C147-6E64-3654D8C57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504265" y="3029080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965C5ABF-DCA7-6790-2E26-EE57DCD64900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47155D-6558-3B34-8CBC-69E68A56344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DEF305-8EAA-EEAB-6373-7C8AC88C9FD4}"/>
              </a:ext>
            </a:extLst>
          </p:cNvPr>
          <p:cNvSpPr txBox="1"/>
          <p:nvPr/>
        </p:nvSpPr>
        <p:spPr>
          <a:xfrm>
            <a:off x="530428" y="2341253"/>
            <a:ext cx="5565572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Pass through on the side (</a:t>
            </a:r>
            <a:r>
              <a:rPr lang="en-US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vs middle) provides </a:t>
            </a: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a larger area for plantings and is easier to build &amp; maintain.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Southeast (vs Northwest):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	 – better for drainage with less washout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>
                <a:solidFill>
                  <a:prstClr val="white"/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	 – better constructability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3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38C25F-4A4B-2B6E-9F77-C98CD392F78E}"/>
              </a:ext>
            </a:extLst>
          </p:cNvPr>
          <p:cNvSpPr txBox="1"/>
          <p:nvPr/>
        </p:nvSpPr>
        <p:spPr>
          <a:xfrm>
            <a:off x="513655" y="1890350"/>
            <a:ext cx="415062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Diverter with South Side Pass-Through: Plan View</a:t>
            </a: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52A84F9A-0E4A-2D84-DD5E-1F6DA43181AB}"/>
              </a:ext>
            </a:extLst>
          </p:cNvPr>
          <p:cNvSpPr txBox="1">
            <a:spLocks/>
          </p:cNvSpPr>
          <p:nvPr/>
        </p:nvSpPr>
        <p:spPr>
          <a:xfrm>
            <a:off x="284359" y="6321991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7F900-BB86-78CD-26A7-834C26EDA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093" y="0"/>
            <a:ext cx="6557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9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38C25F-4A4B-2B6E-9F77-C98CD392F78E}"/>
              </a:ext>
            </a:extLst>
          </p:cNvPr>
          <p:cNvSpPr txBox="1"/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Southeast -  3d </a:t>
            </a:r>
            <a:r>
              <a:rPr lang="en-US" altLang="zh-CN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View (plantings TBD)</a:t>
            </a:r>
            <a:endParaRPr lang="en-US" sz="4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A picture containing grass&#10;&#10;Description automatically generated">
            <a:extLst>
              <a:ext uri="{FF2B5EF4-FFF2-40B4-BE49-F238E27FC236}">
                <a16:creationId xmlns:a16="http://schemas.microsoft.com/office/drawing/2014/main" id="{57516EC3-E03D-B2F5-3240-847CD58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2" y="1035719"/>
            <a:ext cx="9267836" cy="5431189"/>
          </a:xfrm>
          <a:prstGeom prst="rect">
            <a:avLst/>
          </a:prstGeom>
        </p:spPr>
      </p:pic>
      <p:sp>
        <p:nvSpPr>
          <p:cNvPr id="24" name="Slide Number Placeholder 13">
            <a:extLst>
              <a:ext uri="{FF2B5EF4-FFF2-40B4-BE49-F238E27FC236}">
                <a16:creationId xmlns:a16="http://schemas.microsoft.com/office/drawing/2014/main" id="{DD24AA16-5AAD-3611-3A98-17C623BEE876}"/>
              </a:ext>
            </a:extLst>
          </p:cNvPr>
          <p:cNvSpPr txBox="1">
            <a:spLocks/>
          </p:cNvSpPr>
          <p:nvPr/>
        </p:nvSpPr>
        <p:spPr>
          <a:xfrm>
            <a:off x="11622051" y="6466908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2880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presentation dark - tm89027928_Win22_jx_v15" id="{6FC4CD7C-8D8C-413D-9734-DB9D2ACDF211}" vid="{3BCE2F71-642F-410D-8C9D-43A56939DC2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A2AE28-B20A-43BD-B938-8C55A179243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21E1349-079A-46DA-8C56-B35AC6C117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9EC099-CA80-4E7D-B4BF-2970B26F4E5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dark</Template>
  <TotalTime>0</TotalTime>
  <Words>220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Abadi</vt:lpstr>
      <vt:lpstr>Arial</vt:lpstr>
      <vt:lpstr>Calibri</vt:lpstr>
      <vt:lpstr>Posterama</vt:lpstr>
      <vt:lpstr>Posterama Text Black</vt:lpstr>
      <vt:lpstr>Posterama Text SemiBold</vt:lpstr>
      <vt:lpstr>Office 主题​​</vt:lpstr>
      <vt:lpstr>Oakdale and 9th Permanent Diversion</vt:lpstr>
      <vt:lpstr>Overview</vt:lpstr>
      <vt:lpstr>PowerPoint Presentation</vt:lpstr>
      <vt:lpstr>PowerPoint Presentation</vt:lpstr>
      <vt:lpstr>PowerPoint Presentation</vt:lpstr>
      <vt:lpstr>PowerPoint Presentation</vt:lpstr>
      <vt:lpstr>Concept 3:  Diverter with Side Pass- Through: Southeast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Street Park Potential Options</dc:title>
  <dc:creator>Public Works4</dc:creator>
  <cp:lastModifiedBy>Woodward, Mike</cp:lastModifiedBy>
  <cp:revision>22</cp:revision>
  <dcterms:created xsi:type="dcterms:W3CDTF">2022-09-09T13:24:23Z</dcterms:created>
  <dcterms:modified xsi:type="dcterms:W3CDTF">2023-03-31T17:41:28Z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