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6"/>
  </p:sldMasterIdLst>
  <p:notesMasterIdLst>
    <p:notesMasterId r:id="rId16"/>
  </p:notesMasterIdLst>
  <p:sldIdLst>
    <p:sldId id="309" r:id="rId7"/>
    <p:sldId id="307" r:id="rId8"/>
    <p:sldId id="308" r:id="rId9"/>
    <p:sldId id="298" r:id="rId10"/>
    <p:sldId id="299" r:id="rId11"/>
    <p:sldId id="295" r:id="rId12"/>
    <p:sldId id="311" r:id="rId13"/>
    <p:sldId id="291" r:id="rId14"/>
    <p:sldId id="310" r:id="rId1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021"/>
    <a:srgbClr val="548E9C"/>
    <a:srgbClr val="ED7D31"/>
    <a:srgbClr val="A5A5A5"/>
    <a:srgbClr val="4472C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19" autoAdjust="0"/>
    <p:restoredTop sz="88130" autoAdjust="0"/>
  </p:normalViewPr>
  <p:slideViewPr>
    <p:cSldViewPr snapToGrid="0">
      <p:cViewPr varScale="1">
        <p:scale>
          <a:sx n="96" d="100"/>
          <a:sy n="96" d="100"/>
        </p:scale>
        <p:origin x="330" y="9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2E759A-7132-4CF0-AF8D-2924DD73220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0CC303-A538-41AA-9B66-81F0939CCB10}">
      <dgm:prSet/>
      <dgm:spPr/>
      <dgm:t>
        <a:bodyPr/>
        <a:lstStyle/>
        <a:p>
          <a:r>
            <a:rPr lang="en-US"/>
            <a:t>Concept Planning</a:t>
          </a:r>
        </a:p>
      </dgm:t>
    </dgm:pt>
    <dgm:pt modelId="{FA64C923-3B9D-439F-AC3F-04B2134BB6BA}" type="parTrans" cxnId="{16A54CA1-9B1D-4C47-BEC6-0FA1D95E55FD}">
      <dgm:prSet/>
      <dgm:spPr/>
      <dgm:t>
        <a:bodyPr/>
        <a:lstStyle/>
        <a:p>
          <a:endParaRPr lang="en-US"/>
        </a:p>
      </dgm:t>
    </dgm:pt>
    <dgm:pt modelId="{8BFE997E-67DC-4E98-B7C9-776791E3F4E2}" type="sibTrans" cxnId="{16A54CA1-9B1D-4C47-BEC6-0FA1D95E55FD}">
      <dgm:prSet/>
      <dgm:spPr/>
      <dgm:t>
        <a:bodyPr/>
        <a:lstStyle/>
        <a:p>
          <a:endParaRPr lang="en-US"/>
        </a:p>
      </dgm:t>
    </dgm:pt>
    <dgm:pt modelId="{3461EB52-E258-457F-A3C8-6A81A148BBDC}">
      <dgm:prSet/>
      <dgm:spPr/>
      <dgm:t>
        <a:bodyPr/>
        <a:lstStyle/>
        <a:p>
          <a:r>
            <a:rPr lang="en-US" dirty="0"/>
            <a:t>Year 2020 &amp; Earlier</a:t>
          </a:r>
        </a:p>
      </dgm:t>
    </dgm:pt>
    <dgm:pt modelId="{1C5977AB-9CA4-4068-902E-AC2A9CCF6D35}" type="parTrans" cxnId="{EF113C03-28B8-42E6-843C-BA6D51F52484}">
      <dgm:prSet/>
      <dgm:spPr/>
      <dgm:t>
        <a:bodyPr/>
        <a:lstStyle/>
        <a:p>
          <a:endParaRPr lang="en-US"/>
        </a:p>
      </dgm:t>
    </dgm:pt>
    <dgm:pt modelId="{772FFC30-3C77-479F-B0D2-4CF2D19D1426}" type="sibTrans" cxnId="{EF113C03-28B8-42E6-843C-BA6D51F52484}">
      <dgm:prSet/>
      <dgm:spPr/>
      <dgm:t>
        <a:bodyPr/>
        <a:lstStyle/>
        <a:p>
          <a:endParaRPr lang="en-US"/>
        </a:p>
      </dgm:t>
    </dgm:pt>
    <dgm:pt modelId="{0E4AC04C-C1B5-4D77-87F8-DD0E2DB13577}">
      <dgm:prSet/>
      <dgm:spPr/>
      <dgm:t>
        <a:bodyPr/>
        <a:lstStyle/>
        <a:p>
          <a:r>
            <a:rPr lang="en-US" dirty="0"/>
            <a:t>Selection of  Bridge Options</a:t>
          </a:r>
        </a:p>
      </dgm:t>
    </dgm:pt>
    <dgm:pt modelId="{0E6BC432-3F65-4C7E-A7C2-F575D71B4697}" type="parTrans" cxnId="{A0311AE5-73CF-44F8-A25F-3A80B86F42F3}">
      <dgm:prSet/>
      <dgm:spPr/>
      <dgm:t>
        <a:bodyPr/>
        <a:lstStyle/>
        <a:p>
          <a:endParaRPr lang="en-US"/>
        </a:p>
      </dgm:t>
    </dgm:pt>
    <dgm:pt modelId="{2F35CB87-FF8B-4FDA-B97D-F84195A42817}" type="sibTrans" cxnId="{A0311AE5-73CF-44F8-A25F-3A80B86F42F3}">
      <dgm:prSet/>
      <dgm:spPr/>
      <dgm:t>
        <a:bodyPr/>
        <a:lstStyle/>
        <a:p>
          <a:endParaRPr lang="en-US"/>
        </a:p>
      </dgm:t>
    </dgm:pt>
    <dgm:pt modelId="{2CE4C820-7688-4CCC-8695-D69FB755675E}">
      <dgm:prSet/>
      <dgm:spPr/>
      <dgm:t>
        <a:bodyPr/>
        <a:lstStyle/>
        <a:p>
          <a:r>
            <a:rPr lang="en-US" dirty="0"/>
            <a:t>January 2021</a:t>
          </a:r>
        </a:p>
      </dgm:t>
    </dgm:pt>
    <dgm:pt modelId="{B8ED13DC-42AA-49C2-BE13-69504D6AE89F}" type="parTrans" cxnId="{AA195999-A799-440C-AB6A-EBE04462CAF4}">
      <dgm:prSet/>
      <dgm:spPr/>
      <dgm:t>
        <a:bodyPr/>
        <a:lstStyle/>
        <a:p>
          <a:endParaRPr lang="en-US"/>
        </a:p>
      </dgm:t>
    </dgm:pt>
    <dgm:pt modelId="{36958CBF-449B-4F0D-83C1-1B6FDBF209EF}" type="sibTrans" cxnId="{AA195999-A799-440C-AB6A-EBE04462CAF4}">
      <dgm:prSet/>
      <dgm:spPr/>
      <dgm:t>
        <a:bodyPr/>
        <a:lstStyle/>
        <a:p>
          <a:endParaRPr lang="en-US"/>
        </a:p>
      </dgm:t>
    </dgm:pt>
    <dgm:pt modelId="{07D3DD6F-A6BD-4D75-B08D-E68AD30A66B9}">
      <dgm:prSet/>
      <dgm:spPr/>
      <dgm:t>
        <a:bodyPr/>
        <a:lstStyle/>
        <a:p>
          <a:r>
            <a:rPr lang="en-US" dirty="0"/>
            <a:t>Trail Design</a:t>
          </a:r>
        </a:p>
      </dgm:t>
    </dgm:pt>
    <dgm:pt modelId="{AF7FF31B-75E9-4493-B74E-0815DAA7DC0E}" type="parTrans" cxnId="{B47F108B-B9EA-4EC8-96E0-4B4A4718479D}">
      <dgm:prSet/>
      <dgm:spPr/>
      <dgm:t>
        <a:bodyPr/>
        <a:lstStyle/>
        <a:p>
          <a:endParaRPr lang="en-US"/>
        </a:p>
      </dgm:t>
    </dgm:pt>
    <dgm:pt modelId="{41788B2D-382E-4FA8-A98A-68495E80E684}" type="sibTrans" cxnId="{B47F108B-B9EA-4EC8-96E0-4B4A4718479D}">
      <dgm:prSet/>
      <dgm:spPr/>
      <dgm:t>
        <a:bodyPr/>
        <a:lstStyle/>
        <a:p>
          <a:endParaRPr lang="en-US"/>
        </a:p>
      </dgm:t>
    </dgm:pt>
    <dgm:pt modelId="{AF305A30-C4E4-448C-AC73-1A9549C99442}">
      <dgm:prSet/>
      <dgm:spPr/>
      <dgm:t>
        <a:bodyPr/>
        <a:lstStyle/>
        <a:p>
          <a:r>
            <a:rPr lang="en-US" dirty="0"/>
            <a:t>Discussing 60% Plans Today</a:t>
          </a:r>
        </a:p>
      </dgm:t>
    </dgm:pt>
    <dgm:pt modelId="{7F198CF9-7A65-428F-8E3C-1A142B2CE48F}" type="parTrans" cxnId="{6C58E781-D810-4A3F-8638-365473AE1AFE}">
      <dgm:prSet/>
      <dgm:spPr/>
      <dgm:t>
        <a:bodyPr/>
        <a:lstStyle/>
        <a:p>
          <a:endParaRPr lang="en-US"/>
        </a:p>
      </dgm:t>
    </dgm:pt>
    <dgm:pt modelId="{6164A7D0-29FB-4C01-A9D7-49F2ED0483E1}" type="sibTrans" cxnId="{6C58E781-D810-4A3F-8638-365473AE1AFE}">
      <dgm:prSet/>
      <dgm:spPr/>
      <dgm:t>
        <a:bodyPr/>
        <a:lstStyle/>
        <a:p>
          <a:endParaRPr lang="en-US"/>
        </a:p>
      </dgm:t>
    </dgm:pt>
    <dgm:pt modelId="{0A907E49-F302-467A-99BB-892312F942C1}">
      <dgm:prSet/>
      <dgm:spPr/>
      <dgm:t>
        <a:bodyPr/>
        <a:lstStyle/>
        <a:p>
          <a:r>
            <a:rPr lang="en-US" dirty="0"/>
            <a:t>Funding</a:t>
          </a:r>
        </a:p>
      </dgm:t>
    </dgm:pt>
    <dgm:pt modelId="{02E7E765-9784-41C2-B44F-619A248CDFF2}" type="parTrans" cxnId="{6A2AFFA0-4556-4934-8B58-F9BC5578D41C}">
      <dgm:prSet/>
      <dgm:spPr/>
      <dgm:t>
        <a:bodyPr/>
        <a:lstStyle/>
        <a:p>
          <a:endParaRPr lang="en-US"/>
        </a:p>
      </dgm:t>
    </dgm:pt>
    <dgm:pt modelId="{C87BC285-56C0-4E21-9BE7-4A6D131DF834}" type="sibTrans" cxnId="{6A2AFFA0-4556-4934-8B58-F9BC5578D41C}">
      <dgm:prSet/>
      <dgm:spPr/>
      <dgm:t>
        <a:bodyPr/>
        <a:lstStyle/>
        <a:p>
          <a:endParaRPr lang="en-US"/>
        </a:p>
      </dgm:t>
    </dgm:pt>
    <dgm:pt modelId="{F6DCE5FC-E672-46D9-B01F-5A27CAD85A2D}">
      <dgm:prSet/>
      <dgm:spPr/>
      <dgm:t>
        <a:bodyPr/>
        <a:lstStyle/>
        <a:p>
          <a:r>
            <a:rPr lang="en-US" dirty="0"/>
            <a:t>Several sources are being pursued by Town</a:t>
          </a:r>
        </a:p>
      </dgm:t>
    </dgm:pt>
    <dgm:pt modelId="{6F04CE4C-F786-4713-B5CF-E9B21DAEA9D1}" type="parTrans" cxnId="{2D5E667A-7CBD-4ADE-A13B-0A36F30FC917}">
      <dgm:prSet/>
      <dgm:spPr/>
      <dgm:t>
        <a:bodyPr/>
        <a:lstStyle/>
        <a:p>
          <a:endParaRPr lang="en-US"/>
        </a:p>
      </dgm:t>
    </dgm:pt>
    <dgm:pt modelId="{8D239A87-318D-4807-8D9D-A710FE72BBB9}" type="sibTrans" cxnId="{2D5E667A-7CBD-4ADE-A13B-0A36F30FC917}">
      <dgm:prSet/>
      <dgm:spPr/>
      <dgm:t>
        <a:bodyPr/>
        <a:lstStyle/>
        <a:p>
          <a:endParaRPr lang="en-US"/>
        </a:p>
      </dgm:t>
    </dgm:pt>
    <dgm:pt modelId="{CEC0096E-8D92-4BF9-BA41-43EB04E92017}">
      <dgm:prSet/>
      <dgm:spPr/>
      <dgm:t>
        <a:bodyPr/>
        <a:lstStyle/>
        <a:p>
          <a:r>
            <a:rPr lang="en-US"/>
            <a:t>Construction</a:t>
          </a:r>
        </a:p>
      </dgm:t>
    </dgm:pt>
    <dgm:pt modelId="{D73CBC3B-1380-41D1-9717-FDA68C342D6A}" type="parTrans" cxnId="{3308A6B9-C551-47B2-83BD-F64DB37E65A3}">
      <dgm:prSet/>
      <dgm:spPr/>
      <dgm:t>
        <a:bodyPr/>
        <a:lstStyle/>
        <a:p>
          <a:endParaRPr lang="en-US"/>
        </a:p>
      </dgm:t>
    </dgm:pt>
    <dgm:pt modelId="{B22C10D6-E927-45AB-BBCB-0B5F3C4D7CF8}" type="sibTrans" cxnId="{3308A6B9-C551-47B2-83BD-F64DB37E65A3}">
      <dgm:prSet/>
      <dgm:spPr/>
      <dgm:t>
        <a:bodyPr/>
        <a:lstStyle/>
        <a:p>
          <a:endParaRPr lang="en-US"/>
        </a:p>
      </dgm:t>
    </dgm:pt>
    <dgm:pt modelId="{8A47B361-25D5-45A4-A62E-B405539A7985}">
      <dgm:prSet/>
      <dgm:spPr/>
      <dgm:t>
        <a:bodyPr/>
        <a:lstStyle/>
        <a:p>
          <a:r>
            <a:rPr lang="en-US" dirty="0"/>
            <a:t>Schedule TBD based on funding</a:t>
          </a:r>
        </a:p>
      </dgm:t>
    </dgm:pt>
    <dgm:pt modelId="{61ECBCB9-D11D-40DF-8172-2E08F8DAA4B5}" type="parTrans" cxnId="{D24860D1-C486-4034-A009-74994473AB90}">
      <dgm:prSet/>
      <dgm:spPr/>
      <dgm:t>
        <a:bodyPr/>
        <a:lstStyle/>
        <a:p>
          <a:endParaRPr lang="en-US"/>
        </a:p>
      </dgm:t>
    </dgm:pt>
    <dgm:pt modelId="{85EA34D2-B912-4EA5-BFDC-3FFC3EF796D2}" type="sibTrans" cxnId="{D24860D1-C486-4034-A009-74994473AB90}">
      <dgm:prSet/>
      <dgm:spPr/>
      <dgm:t>
        <a:bodyPr/>
        <a:lstStyle/>
        <a:p>
          <a:endParaRPr lang="en-US"/>
        </a:p>
      </dgm:t>
    </dgm:pt>
    <dgm:pt modelId="{A2ACE659-60E4-4CA2-920A-40D3DE2AB49C}">
      <dgm:prSet/>
      <dgm:spPr/>
      <dgm:t>
        <a:bodyPr/>
        <a:lstStyle/>
        <a:p>
          <a:r>
            <a:rPr lang="en-US" dirty="0"/>
            <a:t>Finalizing Design Spring 2022</a:t>
          </a:r>
        </a:p>
      </dgm:t>
    </dgm:pt>
    <dgm:pt modelId="{2FF35BF1-C2A0-4446-93E7-28032C18DD30}" type="parTrans" cxnId="{413D0B5B-54D0-43F8-B1AB-1C7B6FF9593E}">
      <dgm:prSet/>
      <dgm:spPr/>
      <dgm:t>
        <a:bodyPr/>
        <a:lstStyle/>
        <a:p>
          <a:endParaRPr lang="en-US"/>
        </a:p>
      </dgm:t>
    </dgm:pt>
    <dgm:pt modelId="{9DB2FB8A-63D6-45EA-B707-A9FC3729A6B8}" type="sibTrans" cxnId="{413D0B5B-54D0-43F8-B1AB-1C7B6FF9593E}">
      <dgm:prSet/>
      <dgm:spPr/>
      <dgm:t>
        <a:bodyPr/>
        <a:lstStyle/>
        <a:p>
          <a:endParaRPr lang="en-US"/>
        </a:p>
      </dgm:t>
    </dgm:pt>
    <dgm:pt modelId="{50F65046-2C91-40B1-A449-2A913E6BE965}" type="pres">
      <dgm:prSet presAssocID="{062E759A-7132-4CF0-AF8D-2924DD73220F}" presName="CompostProcess" presStyleCnt="0">
        <dgm:presLayoutVars>
          <dgm:dir/>
          <dgm:resizeHandles val="exact"/>
        </dgm:presLayoutVars>
      </dgm:prSet>
      <dgm:spPr/>
    </dgm:pt>
    <dgm:pt modelId="{3F8FB47A-1306-476D-9FA1-300375EBC549}" type="pres">
      <dgm:prSet presAssocID="{062E759A-7132-4CF0-AF8D-2924DD73220F}" presName="arrow" presStyleLbl="bgShp" presStyleIdx="0" presStyleCnt="1"/>
      <dgm:spPr/>
    </dgm:pt>
    <dgm:pt modelId="{2C1621CF-5AE5-4CD4-B1A3-34DA1FC5C487}" type="pres">
      <dgm:prSet presAssocID="{062E759A-7132-4CF0-AF8D-2924DD73220F}" presName="linearProcess" presStyleCnt="0"/>
      <dgm:spPr/>
    </dgm:pt>
    <dgm:pt modelId="{28575CB5-5653-424A-9607-C1F88F3FC224}" type="pres">
      <dgm:prSet presAssocID="{820CC303-A538-41AA-9B66-81F0939CCB10}" presName="textNode" presStyleLbl="node1" presStyleIdx="0" presStyleCnt="5" custLinFactNeighborX="-722" custLinFactNeighborY="-498">
        <dgm:presLayoutVars>
          <dgm:bulletEnabled val="1"/>
        </dgm:presLayoutVars>
      </dgm:prSet>
      <dgm:spPr/>
    </dgm:pt>
    <dgm:pt modelId="{2C906D10-4855-4533-BDDB-44F6E41C4686}" type="pres">
      <dgm:prSet presAssocID="{8BFE997E-67DC-4E98-B7C9-776791E3F4E2}" presName="sibTrans" presStyleCnt="0"/>
      <dgm:spPr/>
    </dgm:pt>
    <dgm:pt modelId="{E71BE5E6-1BC2-49F8-B8D5-617180133BA6}" type="pres">
      <dgm:prSet presAssocID="{0E4AC04C-C1B5-4D77-87F8-DD0E2DB13577}" presName="textNode" presStyleLbl="node1" presStyleIdx="1" presStyleCnt="5">
        <dgm:presLayoutVars>
          <dgm:bulletEnabled val="1"/>
        </dgm:presLayoutVars>
      </dgm:prSet>
      <dgm:spPr/>
    </dgm:pt>
    <dgm:pt modelId="{06698F6B-4DC1-4BC0-A3E3-1040322E5421}" type="pres">
      <dgm:prSet presAssocID="{2F35CB87-FF8B-4FDA-B97D-F84195A42817}" presName="sibTrans" presStyleCnt="0"/>
      <dgm:spPr/>
    </dgm:pt>
    <dgm:pt modelId="{C9A74624-98EA-4588-A20B-AC863C8693B8}" type="pres">
      <dgm:prSet presAssocID="{07D3DD6F-A6BD-4D75-B08D-E68AD30A66B9}" presName="textNode" presStyleLbl="node1" presStyleIdx="2" presStyleCnt="5">
        <dgm:presLayoutVars>
          <dgm:bulletEnabled val="1"/>
        </dgm:presLayoutVars>
      </dgm:prSet>
      <dgm:spPr/>
    </dgm:pt>
    <dgm:pt modelId="{F9B73850-CEF5-4804-852F-080BD948031F}" type="pres">
      <dgm:prSet presAssocID="{41788B2D-382E-4FA8-A98A-68495E80E684}" presName="sibTrans" presStyleCnt="0"/>
      <dgm:spPr/>
    </dgm:pt>
    <dgm:pt modelId="{9555ABF1-E03F-4608-B38B-A6408C38B544}" type="pres">
      <dgm:prSet presAssocID="{0A907E49-F302-467A-99BB-892312F942C1}" presName="textNode" presStyleLbl="node1" presStyleIdx="3" presStyleCnt="5">
        <dgm:presLayoutVars>
          <dgm:bulletEnabled val="1"/>
        </dgm:presLayoutVars>
      </dgm:prSet>
      <dgm:spPr/>
    </dgm:pt>
    <dgm:pt modelId="{863E96C7-5BDA-42B0-AE29-001F56C71A4F}" type="pres">
      <dgm:prSet presAssocID="{C87BC285-56C0-4E21-9BE7-4A6D131DF834}" presName="sibTrans" presStyleCnt="0"/>
      <dgm:spPr/>
    </dgm:pt>
    <dgm:pt modelId="{1F664747-57A8-4E8A-94DE-772AF4A81588}" type="pres">
      <dgm:prSet presAssocID="{CEC0096E-8D92-4BF9-BA41-43EB04E92017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EF113C03-28B8-42E6-843C-BA6D51F52484}" srcId="{820CC303-A538-41AA-9B66-81F0939CCB10}" destId="{3461EB52-E258-457F-A3C8-6A81A148BBDC}" srcOrd="0" destOrd="0" parTransId="{1C5977AB-9CA4-4068-902E-AC2A9CCF6D35}" sibTransId="{772FFC30-3C77-479F-B0D2-4CF2D19D1426}"/>
    <dgm:cxn modelId="{039F0E19-A1B4-4613-8294-A01271F5C69B}" type="presOf" srcId="{F6DCE5FC-E672-46D9-B01F-5A27CAD85A2D}" destId="{9555ABF1-E03F-4608-B38B-A6408C38B544}" srcOrd="0" destOrd="1" presId="urn:microsoft.com/office/officeart/2005/8/layout/hProcess9"/>
    <dgm:cxn modelId="{03B47E32-F6B4-4FDF-AC66-8CCC738CDC67}" type="presOf" srcId="{062E759A-7132-4CF0-AF8D-2924DD73220F}" destId="{50F65046-2C91-40B1-A449-2A913E6BE965}" srcOrd="0" destOrd="0" presId="urn:microsoft.com/office/officeart/2005/8/layout/hProcess9"/>
    <dgm:cxn modelId="{5215B93F-91EE-43F1-A816-FF7E1A6CE28E}" type="presOf" srcId="{3461EB52-E258-457F-A3C8-6A81A148BBDC}" destId="{28575CB5-5653-424A-9607-C1F88F3FC224}" srcOrd="0" destOrd="1" presId="urn:microsoft.com/office/officeart/2005/8/layout/hProcess9"/>
    <dgm:cxn modelId="{413D0B5B-54D0-43F8-B1AB-1C7B6FF9593E}" srcId="{07D3DD6F-A6BD-4D75-B08D-E68AD30A66B9}" destId="{A2ACE659-60E4-4CA2-920A-40D3DE2AB49C}" srcOrd="1" destOrd="0" parTransId="{2FF35BF1-C2A0-4446-93E7-28032C18DD30}" sibTransId="{9DB2FB8A-63D6-45EA-B707-A9FC3729A6B8}"/>
    <dgm:cxn modelId="{199AA846-B02C-4782-9B4A-B6B0A2EF4861}" type="presOf" srcId="{8A47B361-25D5-45A4-A62E-B405539A7985}" destId="{1F664747-57A8-4E8A-94DE-772AF4A81588}" srcOrd="0" destOrd="1" presId="urn:microsoft.com/office/officeart/2005/8/layout/hProcess9"/>
    <dgm:cxn modelId="{49053969-C278-4188-AC11-873FEC27D5D4}" type="presOf" srcId="{AF305A30-C4E4-448C-AC73-1A9549C99442}" destId="{C9A74624-98EA-4588-A20B-AC863C8693B8}" srcOrd="0" destOrd="1" presId="urn:microsoft.com/office/officeart/2005/8/layout/hProcess9"/>
    <dgm:cxn modelId="{2287207A-440D-4849-B628-5FC3B88DF5FB}" type="presOf" srcId="{07D3DD6F-A6BD-4D75-B08D-E68AD30A66B9}" destId="{C9A74624-98EA-4588-A20B-AC863C8693B8}" srcOrd="0" destOrd="0" presId="urn:microsoft.com/office/officeart/2005/8/layout/hProcess9"/>
    <dgm:cxn modelId="{2D5E667A-7CBD-4ADE-A13B-0A36F30FC917}" srcId="{0A907E49-F302-467A-99BB-892312F942C1}" destId="{F6DCE5FC-E672-46D9-B01F-5A27CAD85A2D}" srcOrd="0" destOrd="0" parTransId="{6F04CE4C-F786-4713-B5CF-E9B21DAEA9D1}" sibTransId="{8D239A87-318D-4807-8D9D-A710FE72BBB9}"/>
    <dgm:cxn modelId="{6C58E781-D810-4A3F-8638-365473AE1AFE}" srcId="{07D3DD6F-A6BD-4D75-B08D-E68AD30A66B9}" destId="{AF305A30-C4E4-448C-AC73-1A9549C99442}" srcOrd="0" destOrd="0" parTransId="{7F198CF9-7A65-428F-8E3C-1A142B2CE48F}" sibTransId="{6164A7D0-29FB-4C01-A9D7-49F2ED0483E1}"/>
    <dgm:cxn modelId="{B47F108B-B9EA-4EC8-96E0-4B4A4718479D}" srcId="{062E759A-7132-4CF0-AF8D-2924DD73220F}" destId="{07D3DD6F-A6BD-4D75-B08D-E68AD30A66B9}" srcOrd="2" destOrd="0" parTransId="{AF7FF31B-75E9-4493-B74E-0815DAA7DC0E}" sibTransId="{41788B2D-382E-4FA8-A98A-68495E80E684}"/>
    <dgm:cxn modelId="{773C3290-06CA-4C3E-B6DE-54AE5F1D498E}" type="presOf" srcId="{0A907E49-F302-467A-99BB-892312F942C1}" destId="{9555ABF1-E03F-4608-B38B-A6408C38B544}" srcOrd="0" destOrd="0" presId="urn:microsoft.com/office/officeart/2005/8/layout/hProcess9"/>
    <dgm:cxn modelId="{AA195999-A799-440C-AB6A-EBE04462CAF4}" srcId="{0E4AC04C-C1B5-4D77-87F8-DD0E2DB13577}" destId="{2CE4C820-7688-4CCC-8695-D69FB755675E}" srcOrd="0" destOrd="0" parTransId="{B8ED13DC-42AA-49C2-BE13-69504D6AE89F}" sibTransId="{36958CBF-449B-4F0D-83C1-1B6FDBF209EF}"/>
    <dgm:cxn modelId="{6A2AFFA0-4556-4934-8B58-F9BC5578D41C}" srcId="{062E759A-7132-4CF0-AF8D-2924DD73220F}" destId="{0A907E49-F302-467A-99BB-892312F942C1}" srcOrd="3" destOrd="0" parTransId="{02E7E765-9784-41C2-B44F-619A248CDFF2}" sibTransId="{C87BC285-56C0-4E21-9BE7-4A6D131DF834}"/>
    <dgm:cxn modelId="{16A54CA1-9B1D-4C47-BEC6-0FA1D95E55FD}" srcId="{062E759A-7132-4CF0-AF8D-2924DD73220F}" destId="{820CC303-A538-41AA-9B66-81F0939CCB10}" srcOrd="0" destOrd="0" parTransId="{FA64C923-3B9D-439F-AC3F-04B2134BB6BA}" sibTransId="{8BFE997E-67DC-4E98-B7C9-776791E3F4E2}"/>
    <dgm:cxn modelId="{302E50A1-39F8-4C15-B71F-EBEFB039DBF9}" type="presOf" srcId="{0E4AC04C-C1B5-4D77-87F8-DD0E2DB13577}" destId="{E71BE5E6-1BC2-49F8-B8D5-617180133BA6}" srcOrd="0" destOrd="0" presId="urn:microsoft.com/office/officeart/2005/8/layout/hProcess9"/>
    <dgm:cxn modelId="{958A3FB9-4B77-4C82-AC7B-7ACEDCCDA15A}" type="presOf" srcId="{CEC0096E-8D92-4BF9-BA41-43EB04E92017}" destId="{1F664747-57A8-4E8A-94DE-772AF4A81588}" srcOrd="0" destOrd="0" presId="urn:microsoft.com/office/officeart/2005/8/layout/hProcess9"/>
    <dgm:cxn modelId="{3308A6B9-C551-47B2-83BD-F64DB37E65A3}" srcId="{062E759A-7132-4CF0-AF8D-2924DD73220F}" destId="{CEC0096E-8D92-4BF9-BA41-43EB04E92017}" srcOrd="4" destOrd="0" parTransId="{D73CBC3B-1380-41D1-9717-FDA68C342D6A}" sibTransId="{B22C10D6-E927-45AB-BBCB-0B5F3C4D7CF8}"/>
    <dgm:cxn modelId="{0AE303C8-1669-4FDA-A025-1D159CD05E5C}" type="presOf" srcId="{A2ACE659-60E4-4CA2-920A-40D3DE2AB49C}" destId="{C9A74624-98EA-4588-A20B-AC863C8693B8}" srcOrd="0" destOrd="2" presId="urn:microsoft.com/office/officeart/2005/8/layout/hProcess9"/>
    <dgm:cxn modelId="{E6340DC9-DA72-4BD5-A310-587427EC5D70}" type="presOf" srcId="{820CC303-A538-41AA-9B66-81F0939CCB10}" destId="{28575CB5-5653-424A-9607-C1F88F3FC224}" srcOrd="0" destOrd="0" presId="urn:microsoft.com/office/officeart/2005/8/layout/hProcess9"/>
    <dgm:cxn modelId="{D24860D1-C486-4034-A009-74994473AB90}" srcId="{CEC0096E-8D92-4BF9-BA41-43EB04E92017}" destId="{8A47B361-25D5-45A4-A62E-B405539A7985}" srcOrd="0" destOrd="0" parTransId="{61ECBCB9-D11D-40DF-8172-2E08F8DAA4B5}" sibTransId="{85EA34D2-B912-4EA5-BFDC-3FFC3EF796D2}"/>
    <dgm:cxn modelId="{495BADE4-179A-4230-88EC-D34A9E3D2BC9}" type="presOf" srcId="{2CE4C820-7688-4CCC-8695-D69FB755675E}" destId="{E71BE5E6-1BC2-49F8-B8D5-617180133BA6}" srcOrd="0" destOrd="1" presId="urn:microsoft.com/office/officeart/2005/8/layout/hProcess9"/>
    <dgm:cxn modelId="{A0311AE5-73CF-44F8-A25F-3A80B86F42F3}" srcId="{062E759A-7132-4CF0-AF8D-2924DD73220F}" destId="{0E4AC04C-C1B5-4D77-87F8-DD0E2DB13577}" srcOrd="1" destOrd="0" parTransId="{0E6BC432-3F65-4C7E-A7C2-F575D71B4697}" sibTransId="{2F35CB87-FF8B-4FDA-B97D-F84195A42817}"/>
    <dgm:cxn modelId="{CEB41E4C-31CD-4CEF-9EEB-FE6E007B0C80}" type="presParOf" srcId="{50F65046-2C91-40B1-A449-2A913E6BE965}" destId="{3F8FB47A-1306-476D-9FA1-300375EBC549}" srcOrd="0" destOrd="0" presId="urn:microsoft.com/office/officeart/2005/8/layout/hProcess9"/>
    <dgm:cxn modelId="{5E579B4A-EADF-4ACE-9F99-D6EACF61FC46}" type="presParOf" srcId="{50F65046-2C91-40B1-A449-2A913E6BE965}" destId="{2C1621CF-5AE5-4CD4-B1A3-34DA1FC5C487}" srcOrd="1" destOrd="0" presId="urn:microsoft.com/office/officeart/2005/8/layout/hProcess9"/>
    <dgm:cxn modelId="{AA3DC801-4AFB-4FC9-88B0-DC418BF39E47}" type="presParOf" srcId="{2C1621CF-5AE5-4CD4-B1A3-34DA1FC5C487}" destId="{28575CB5-5653-424A-9607-C1F88F3FC224}" srcOrd="0" destOrd="0" presId="urn:microsoft.com/office/officeart/2005/8/layout/hProcess9"/>
    <dgm:cxn modelId="{C0D11F54-1817-41F3-A202-21078D54C162}" type="presParOf" srcId="{2C1621CF-5AE5-4CD4-B1A3-34DA1FC5C487}" destId="{2C906D10-4855-4533-BDDB-44F6E41C4686}" srcOrd="1" destOrd="0" presId="urn:microsoft.com/office/officeart/2005/8/layout/hProcess9"/>
    <dgm:cxn modelId="{94C8F580-B970-4BED-A9AA-B372CA7A0C9D}" type="presParOf" srcId="{2C1621CF-5AE5-4CD4-B1A3-34DA1FC5C487}" destId="{E71BE5E6-1BC2-49F8-B8D5-617180133BA6}" srcOrd="2" destOrd="0" presId="urn:microsoft.com/office/officeart/2005/8/layout/hProcess9"/>
    <dgm:cxn modelId="{6312CF08-F026-45ED-A253-B338D23260A3}" type="presParOf" srcId="{2C1621CF-5AE5-4CD4-B1A3-34DA1FC5C487}" destId="{06698F6B-4DC1-4BC0-A3E3-1040322E5421}" srcOrd="3" destOrd="0" presId="urn:microsoft.com/office/officeart/2005/8/layout/hProcess9"/>
    <dgm:cxn modelId="{EE1E56AD-53E4-4C99-8305-17706AD39ECD}" type="presParOf" srcId="{2C1621CF-5AE5-4CD4-B1A3-34DA1FC5C487}" destId="{C9A74624-98EA-4588-A20B-AC863C8693B8}" srcOrd="4" destOrd="0" presId="urn:microsoft.com/office/officeart/2005/8/layout/hProcess9"/>
    <dgm:cxn modelId="{60AB5BB5-E821-4714-82D2-5E8DDF98E0EB}" type="presParOf" srcId="{2C1621CF-5AE5-4CD4-B1A3-34DA1FC5C487}" destId="{F9B73850-CEF5-4804-852F-080BD948031F}" srcOrd="5" destOrd="0" presId="urn:microsoft.com/office/officeart/2005/8/layout/hProcess9"/>
    <dgm:cxn modelId="{384D1C68-106D-4107-ACD2-341591412FF8}" type="presParOf" srcId="{2C1621CF-5AE5-4CD4-B1A3-34DA1FC5C487}" destId="{9555ABF1-E03F-4608-B38B-A6408C38B544}" srcOrd="6" destOrd="0" presId="urn:microsoft.com/office/officeart/2005/8/layout/hProcess9"/>
    <dgm:cxn modelId="{645289A5-F2A8-4A30-A81D-8E68699B8CD7}" type="presParOf" srcId="{2C1621CF-5AE5-4CD4-B1A3-34DA1FC5C487}" destId="{863E96C7-5BDA-42B0-AE29-001F56C71A4F}" srcOrd="7" destOrd="0" presId="urn:microsoft.com/office/officeart/2005/8/layout/hProcess9"/>
    <dgm:cxn modelId="{D54C585E-F7F6-4173-83B9-6F06F3298E87}" type="presParOf" srcId="{2C1621CF-5AE5-4CD4-B1A3-34DA1FC5C487}" destId="{1F664747-57A8-4E8A-94DE-772AF4A8158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8FB47A-1306-476D-9FA1-300375EBC549}">
      <dsp:nvSpPr>
        <dsp:cNvPr id="0" name=""/>
        <dsp:cNvSpPr/>
      </dsp:nvSpPr>
      <dsp:spPr>
        <a:xfrm>
          <a:off x="758604" y="0"/>
          <a:ext cx="8597513" cy="473158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575CB5-5653-424A-9607-C1F88F3FC224}">
      <dsp:nvSpPr>
        <dsp:cNvPr id="0" name=""/>
        <dsp:cNvSpPr/>
      </dsp:nvSpPr>
      <dsp:spPr>
        <a:xfrm>
          <a:off x="1073" y="1410049"/>
          <a:ext cx="1911882" cy="1892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Concept Planning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Year 2020 &amp; Earlier</a:t>
          </a:r>
        </a:p>
      </dsp:txBody>
      <dsp:txXfrm>
        <a:off x="93464" y="1502440"/>
        <a:ext cx="1727100" cy="1707851"/>
      </dsp:txXfrm>
    </dsp:sp>
    <dsp:sp modelId="{E71BE5E6-1BC2-49F8-B8D5-617180133BA6}">
      <dsp:nvSpPr>
        <dsp:cNvPr id="0" name=""/>
        <dsp:cNvSpPr/>
      </dsp:nvSpPr>
      <dsp:spPr>
        <a:xfrm>
          <a:off x="2051743" y="1419474"/>
          <a:ext cx="1911882" cy="1892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Selection of  Bridge Options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January 2021</a:t>
          </a:r>
        </a:p>
      </dsp:txBody>
      <dsp:txXfrm>
        <a:off x="2144134" y="1511865"/>
        <a:ext cx="1727100" cy="1707851"/>
      </dsp:txXfrm>
    </dsp:sp>
    <dsp:sp modelId="{C9A74624-98EA-4588-A20B-AC863C8693B8}">
      <dsp:nvSpPr>
        <dsp:cNvPr id="0" name=""/>
        <dsp:cNvSpPr/>
      </dsp:nvSpPr>
      <dsp:spPr>
        <a:xfrm>
          <a:off x="4101419" y="1419474"/>
          <a:ext cx="1911882" cy="1892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Trail Design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Discussing 60% Plans Today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Finalizing Design Spring 2022</a:t>
          </a:r>
        </a:p>
      </dsp:txBody>
      <dsp:txXfrm>
        <a:off x="4193810" y="1511865"/>
        <a:ext cx="1727100" cy="1707851"/>
      </dsp:txXfrm>
    </dsp:sp>
    <dsp:sp modelId="{9555ABF1-E03F-4608-B38B-A6408C38B544}">
      <dsp:nvSpPr>
        <dsp:cNvPr id="0" name=""/>
        <dsp:cNvSpPr/>
      </dsp:nvSpPr>
      <dsp:spPr>
        <a:xfrm>
          <a:off x="6151095" y="1419474"/>
          <a:ext cx="1911882" cy="1892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Funding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Several sources are being pursued by Town</a:t>
          </a:r>
        </a:p>
      </dsp:txBody>
      <dsp:txXfrm>
        <a:off x="6243486" y="1511865"/>
        <a:ext cx="1727100" cy="1707851"/>
      </dsp:txXfrm>
    </dsp:sp>
    <dsp:sp modelId="{1F664747-57A8-4E8A-94DE-772AF4A81588}">
      <dsp:nvSpPr>
        <dsp:cNvPr id="0" name=""/>
        <dsp:cNvSpPr/>
      </dsp:nvSpPr>
      <dsp:spPr>
        <a:xfrm>
          <a:off x="8200771" y="1419474"/>
          <a:ext cx="1911882" cy="18926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Construction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Schedule TBD based on funding</a:t>
          </a:r>
        </a:p>
      </dsp:txBody>
      <dsp:txXfrm>
        <a:off x="8293162" y="1511865"/>
        <a:ext cx="1727100" cy="1707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DED793-1866-44F6-ACB0-0C509E0382A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931F251-7C89-4E79-BA65-59EF42757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9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1F251-7C89-4E79-BA65-59EF427570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9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1F251-7C89-4E79-BA65-59EF427570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43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1F251-7C89-4E79-BA65-59EF427570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92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1F251-7C89-4E79-BA65-59EF427570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56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1F251-7C89-4E79-BA65-59EF427570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5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F2CCE-9DBC-4DC1-A495-9855C38296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84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13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9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14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4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3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8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42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8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4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623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DD5F35-3BAB-4D90-A67F-4E0379C51E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6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tmoore@town.windermere.fl.u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ike.woodward@kimley-horn.com" TargetMode="External"/><Relationship Id="rId5" Type="http://schemas.openxmlformats.org/officeDocument/2006/relationships/image" Target="cid:image002.jpg@01D7EDAD.9EDB8270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ABE14-ABE3-427F-8D93-16920C251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228" y="614364"/>
            <a:ext cx="8316685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Ward Trail Design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AC9FA-DC53-4975-8C74-2252CD5B2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94039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1014803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C15DD-2EDA-484E-AAE7-A20337D68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73"/>
            <a:ext cx="10515600" cy="103132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Phase I Limits</a:t>
            </a:r>
          </a:p>
        </p:txBody>
      </p:sp>
      <p:pic>
        <p:nvPicPr>
          <p:cNvPr id="5" name="Content Placeholder 4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5B5B2F25-3680-4F9A-9137-F01AA1D9A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4963885" cy="5791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6AE1E-1B1B-494B-8C20-BC0772B80F25}"/>
              </a:ext>
            </a:extLst>
          </p:cNvPr>
          <p:cNvSpPr txBox="1"/>
          <p:nvPr/>
        </p:nvSpPr>
        <p:spPr>
          <a:xfrm>
            <a:off x="5457826" y="1361035"/>
            <a:ext cx="5210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From North Drive to Park 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0.6 miles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Includes Canal Bridge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3865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900A34B-15CD-4AC8-8B98-C25A4E743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" r="6846" b="1"/>
          <a:stretch/>
        </p:blipFill>
        <p:spPr>
          <a:xfrm>
            <a:off x="1522234" y="0"/>
            <a:ext cx="10666718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C15DD-2EDA-484E-AAE7-A20337D68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Future Phases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D4028E-D418-4810-AAC1-074303AA1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400" dirty="0"/>
              <a:t>Phase II from 6</a:t>
            </a:r>
            <a:r>
              <a:rPr lang="en-US" sz="2400" baseline="30000" dirty="0"/>
              <a:t>th</a:t>
            </a:r>
            <a:r>
              <a:rPr lang="en-US" sz="2400" dirty="0"/>
              <a:t> Ave to North Dr</a:t>
            </a:r>
          </a:p>
          <a:p>
            <a:r>
              <a:rPr lang="en-US" sz="2400" dirty="0"/>
              <a:t>Phase III – Along 6</a:t>
            </a:r>
            <a:r>
              <a:rPr lang="en-US" sz="2400" baseline="30000" dirty="0"/>
              <a:t>th</a:t>
            </a:r>
            <a:r>
              <a:rPr lang="en-US" sz="2400" dirty="0"/>
              <a:t> Ave from Main St to Apopka Vineland Rd</a:t>
            </a:r>
          </a:p>
          <a:p>
            <a:r>
              <a:rPr lang="en-US" sz="2400" dirty="0"/>
              <a:t>Phase IV from Chase Rd / 12</a:t>
            </a:r>
            <a:r>
              <a:rPr lang="en-US" sz="2400" baseline="30000" dirty="0"/>
              <a:t>th</a:t>
            </a:r>
            <a:r>
              <a:rPr lang="en-US" sz="2400" dirty="0"/>
              <a:t> Ave to 6</a:t>
            </a:r>
            <a:r>
              <a:rPr lang="en-US" sz="2400" baseline="30000" dirty="0"/>
              <a:t>th</a:t>
            </a:r>
            <a:r>
              <a:rPr lang="en-US" sz="2400" dirty="0"/>
              <a:t> Ave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0C1694B-4B8A-4845-BCD2-D76B82EAF3F4}"/>
              </a:ext>
            </a:extLst>
          </p:cNvPr>
          <p:cNvSpPr/>
          <p:nvPr/>
        </p:nvSpPr>
        <p:spPr>
          <a:xfrm>
            <a:off x="5953125" y="2162175"/>
            <a:ext cx="495300" cy="1524000"/>
          </a:xfrm>
          <a:custGeom>
            <a:avLst/>
            <a:gdLst>
              <a:gd name="connsiteX0" fmla="*/ 0 w 495300"/>
              <a:gd name="connsiteY0" fmla="*/ 0 h 1524000"/>
              <a:gd name="connsiteX1" fmla="*/ 495300 w 495300"/>
              <a:gd name="connsiteY1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300" h="1524000">
                <a:moveTo>
                  <a:pt x="0" y="0"/>
                </a:moveTo>
                <a:lnTo>
                  <a:pt x="495300" y="1524000"/>
                </a:lnTo>
              </a:path>
            </a:pathLst>
          </a:custGeom>
          <a:noFill/>
          <a:ln 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C82B2FC-8079-4929-BA1D-C6F8E1FE0E34}"/>
              </a:ext>
            </a:extLst>
          </p:cNvPr>
          <p:cNvSpPr/>
          <p:nvPr/>
        </p:nvSpPr>
        <p:spPr>
          <a:xfrm>
            <a:off x="6448425" y="3457575"/>
            <a:ext cx="5372100" cy="485775"/>
          </a:xfrm>
          <a:custGeom>
            <a:avLst/>
            <a:gdLst>
              <a:gd name="connsiteX0" fmla="*/ 0 w 5372100"/>
              <a:gd name="connsiteY0" fmla="*/ 247650 h 485775"/>
              <a:gd name="connsiteX1" fmla="*/ 762000 w 5372100"/>
              <a:gd name="connsiteY1" fmla="*/ 19050 h 485775"/>
              <a:gd name="connsiteX2" fmla="*/ 857250 w 5372100"/>
              <a:gd name="connsiteY2" fmla="*/ 0 h 485775"/>
              <a:gd name="connsiteX3" fmla="*/ 1066800 w 5372100"/>
              <a:gd name="connsiteY3" fmla="*/ 95250 h 485775"/>
              <a:gd name="connsiteX4" fmla="*/ 1628775 w 5372100"/>
              <a:gd name="connsiteY4" fmla="*/ 457200 h 485775"/>
              <a:gd name="connsiteX5" fmla="*/ 1752600 w 5372100"/>
              <a:gd name="connsiteY5" fmla="*/ 485775 h 485775"/>
              <a:gd name="connsiteX6" fmla="*/ 5372100 w 5372100"/>
              <a:gd name="connsiteY6" fmla="*/ 45720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72100" h="485775">
                <a:moveTo>
                  <a:pt x="0" y="247650"/>
                </a:moveTo>
                <a:lnTo>
                  <a:pt x="762000" y="19050"/>
                </a:lnTo>
                <a:lnTo>
                  <a:pt x="857250" y="0"/>
                </a:lnTo>
                <a:lnTo>
                  <a:pt x="1066800" y="95250"/>
                </a:lnTo>
                <a:lnTo>
                  <a:pt x="1628775" y="457200"/>
                </a:lnTo>
                <a:lnTo>
                  <a:pt x="1752600" y="485775"/>
                </a:lnTo>
                <a:lnTo>
                  <a:pt x="5372100" y="457200"/>
                </a:lnTo>
              </a:path>
            </a:pathLst>
          </a:custGeom>
          <a:noFill/>
          <a:ln w="889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24BDEA7-85CD-45A7-8F80-196D2260448E}"/>
              </a:ext>
            </a:extLst>
          </p:cNvPr>
          <p:cNvSpPr/>
          <p:nvPr/>
        </p:nvSpPr>
        <p:spPr>
          <a:xfrm>
            <a:off x="6448425" y="3686174"/>
            <a:ext cx="590550" cy="1743075"/>
          </a:xfrm>
          <a:custGeom>
            <a:avLst/>
            <a:gdLst>
              <a:gd name="connsiteX0" fmla="*/ 0 w 495300"/>
              <a:gd name="connsiteY0" fmla="*/ 0 h 1524000"/>
              <a:gd name="connsiteX1" fmla="*/ 495300 w 495300"/>
              <a:gd name="connsiteY1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5300" h="1524000">
                <a:moveTo>
                  <a:pt x="0" y="0"/>
                </a:moveTo>
                <a:lnTo>
                  <a:pt x="495300" y="1524000"/>
                </a:lnTo>
              </a:path>
            </a:pathLst>
          </a:custGeom>
          <a:noFill/>
          <a:ln w="88900">
            <a:solidFill>
              <a:srgbClr val="548E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0B3AA9-696F-4AED-9369-864CF11B4B6D}"/>
              </a:ext>
            </a:extLst>
          </p:cNvPr>
          <p:cNvCxnSpPr>
            <a:cxnSpLocks/>
          </p:cNvCxnSpPr>
          <p:nvPr/>
        </p:nvCxnSpPr>
        <p:spPr>
          <a:xfrm>
            <a:off x="979170" y="4430395"/>
            <a:ext cx="0" cy="468630"/>
          </a:xfrm>
          <a:prstGeom prst="line">
            <a:avLst/>
          </a:prstGeom>
          <a:noFill/>
          <a:ln w="101600">
            <a:solidFill>
              <a:srgbClr val="548E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4789F0-5325-4935-9FB3-C06176E7BDD7}"/>
              </a:ext>
            </a:extLst>
          </p:cNvPr>
          <p:cNvCxnSpPr>
            <a:cxnSpLocks/>
          </p:cNvCxnSpPr>
          <p:nvPr/>
        </p:nvCxnSpPr>
        <p:spPr>
          <a:xfrm>
            <a:off x="979170" y="3326130"/>
            <a:ext cx="0" cy="588645"/>
          </a:xfrm>
          <a:prstGeom prst="line">
            <a:avLst/>
          </a:prstGeom>
          <a:noFill/>
          <a:ln w="1016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2F7542-1043-4D4A-AE52-69009E4F7B6C}"/>
              </a:ext>
            </a:extLst>
          </p:cNvPr>
          <p:cNvCxnSpPr>
            <a:cxnSpLocks/>
          </p:cNvCxnSpPr>
          <p:nvPr/>
        </p:nvCxnSpPr>
        <p:spPr>
          <a:xfrm flipH="1">
            <a:off x="979170" y="2533650"/>
            <a:ext cx="1905" cy="508000"/>
          </a:xfrm>
          <a:prstGeom prst="line">
            <a:avLst/>
          </a:prstGeom>
          <a:noFill/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938761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62EFD-31E4-4338-B27D-EE802B33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585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Overall Process and History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A37660C-FE36-4BC9-880B-EBCA86119D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414246"/>
              </p:ext>
            </p:extLst>
          </p:nvPr>
        </p:nvGraphicFramePr>
        <p:xfrm>
          <a:off x="838200" y="1331287"/>
          <a:ext cx="10114722" cy="4731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0167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62EFD-31E4-4338-B27D-EE802B33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5"/>
            <a:ext cx="10515600" cy="106107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Typical Section</a:t>
            </a:r>
          </a:p>
        </p:txBody>
      </p:sp>
      <p:pic>
        <p:nvPicPr>
          <p:cNvPr id="4" name="Picture 3" descr="A grassy area with trees and a fence around it&#10;&#10;Description automatically generated with low confidence">
            <a:extLst>
              <a:ext uri="{FF2B5EF4-FFF2-40B4-BE49-F238E27FC236}">
                <a16:creationId xmlns:a16="http://schemas.microsoft.com/office/drawing/2014/main" id="{B86FBB98-1CEC-4079-90E8-8CB724B4E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" b="35043"/>
          <a:stretch/>
        </p:blipFill>
        <p:spPr>
          <a:xfrm>
            <a:off x="0" y="1066801"/>
            <a:ext cx="12192000" cy="5785474"/>
          </a:xfrm>
          <a:prstGeom prst="rect">
            <a:avLst/>
          </a:prstGeom>
        </p:spPr>
      </p:pic>
      <p:pic>
        <p:nvPicPr>
          <p:cNvPr id="9" name="Picture 8" descr="A picture containing text, sky, tree&#10;&#10;Description automatically generated">
            <a:extLst>
              <a:ext uri="{FF2B5EF4-FFF2-40B4-BE49-F238E27FC236}">
                <a16:creationId xmlns:a16="http://schemas.microsoft.com/office/drawing/2014/main" id="{478B9103-F080-4082-BBA7-854296983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81" y="1066801"/>
            <a:ext cx="5423419" cy="1877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5298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F12A-9D02-480C-AF88-BE4CE05B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420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Bridge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9A9E9-95B3-4B1E-B7E4-1A9217854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6" t="18944" r="2578" b="30290"/>
          <a:stretch/>
        </p:blipFill>
        <p:spPr>
          <a:xfrm>
            <a:off x="0" y="3505203"/>
            <a:ext cx="121920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B504C9-ACBA-4737-A0DE-504B3E350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75" t="22333" r="18644" b="19336"/>
          <a:stretch/>
        </p:blipFill>
        <p:spPr>
          <a:xfrm>
            <a:off x="5245100" y="0"/>
            <a:ext cx="6946900" cy="350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16C2519-31E0-44FC-ACA1-2772B0072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457" y="1244030"/>
            <a:ext cx="4503057" cy="2108767"/>
          </a:xfrm>
        </p:spPr>
        <p:txBody>
          <a:bodyPr>
            <a:normAutofit/>
          </a:bodyPr>
          <a:lstStyle/>
          <a:p>
            <a:r>
              <a:rPr lang="en-US" sz="2400" dirty="0"/>
              <a:t>Color: Black</a:t>
            </a:r>
          </a:p>
          <a:p>
            <a:r>
              <a:rPr lang="en-US" sz="2400" dirty="0"/>
              <a:t>Height – 8 feet tall</a:t>
            </a:r>
          </a:p>
          <a:p>
            <a:r>
              <a:rPr lang="en-US" sz="2400" dirty="0"/>
              <a:t>Width – 14 feet wide</a:t>
            </a:r>
          </a:p>
          <a:p>
            <a:r>
              <a:rPr lang="en-US" sz="2400" dirty="0"/>
              <a:t>Deck – brushed concrete</a:t>
            </a:r>
          </a:p>
        </p:txBody>
      </p:sp>
    </p:spTree>
    <p:extLst>
      <p:ext uri="{BB962C8B-B14F-4D97-AF65-F5344CB8AC3E}">
        <p14:creationId xmlns:p14="http://schemas.microsoft.com/office/powerpoint/2010/main" val="853946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F12A-9D02-480C-AF88-BE4CE05B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405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Recommendations from Arborist Report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4B88F-D4B1-4520-8DD8-61BCB2526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457" y="1244030"/>
            <a:ext cx="9510486" cy="5613970"/>
          </a:xfrm>
        </p:spPr>
        <p:txBody>
          <a:bodyPr>
            <a:normAutofit/>
          </a:bodyPr>
          <a:lstStyle/>
          <a:p>
            <a:r>
              <a:rPr lang="en-US" dirty="0"/>
              <a:t>Root Protection Recommendations</a:t>
            </a:r>
          </a:p>
          <a:p>
            <a:pPr lvl="1"/>
            <a:r>
              <a:rPr lang="en-US" dirty="0"/>
              <a:t>Root Pruning or protection</a:t>
            </a:r>
          </a:p>
          <a:p>
            <a:pPr lvl="1"/>
            <a:r>
              <a:rPr lang="en-US" dirty="0"/>
              <a:t>Porous paving</a:t>
            </a:r>
          </a:p>
          <a:p>
            <a:pPr lvl="1"/>
            <a:r>
              <a:rPr lang="en-US" dirty="0"/>
              <a:t>Gravel base under trail</a:t>
            </a:r>
          </a:p>
          <a:p>
            <a:r>
              <a:rPr lang="en-US" dirty="0"/>
              <a:t>Additional recommendations for tree removal</a:t>
            </a:r>
          </a:p>
          <a:p>
            <a:pPr lvl="1"/>
            <a:r>
              <a:rPr lang="en-US" dirty="0"/>
              <a:t>Poor structure</a:t>
            </a:r>
          </a:p>
          <a:p>
            <a:pPr lvl="1"/>
            <a:r>
              <a:rPr lang="en-US" dirty="0"/>
              <a:t>Poor conditions</a:t>
            </a:r>
          </a:p>
          <a:p>
            <a:pPr lvl="1"/>
            <a:r>
              <a:rPr lang="en-US" dirty="0"/>
              <a:t>Invasive species</a:t>
            </a:r>
          </a:p>
          <a:p>
            <a:r>
              <a:rPr lang="en-US" dirty="0"/>
              <a:t>Recommended relocation of golf-cart connection to Lake Butler Blvd to avoid impacting Longleaf Pine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2BEAC2A-4B31-4393-906D-DAC80299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88" y="1244030"/>
            <a:ext cx="2391109" cy="25435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54A75E-FBFD-4849-B3C3-C5814502CD71}"/>
              </a:ext>
            </a:extLst>
          </p:cNvPr>
          <p:cNvSpPr/>
          <p:nvPr/>
        </p:nvSpPr>
        <p:spPr>
          <a:xfrm>
            <a:off x="10130970" y="6008914"/>
            <a:ext cx="1872343" cy="682171"/>
          </a:xfrm>
          <a:prstGeom prst="rect">
            <a:avLst/>
          </a:prstGeom>
          <a:solidFill>
            <a:srgbClr val="F58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56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F12A-9D02-480C-AF88-BE4CE05B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405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60% Design Plans:  Plan and Profile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F3A5DDA-A6F3-420B-B841-D4037738D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154625"/>
            <a:ext cx="8351601" cy="563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77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1F12A-9D02-480C-AF88-BE4CE05B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405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Questions and Comments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1189C2-8556-440E-884D-D3F4E8102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5144"/>
            <a:ext cx="4503057" cy="2108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Tonya Elliot Moore</a:t>
            </a:r>
          </a:p>
          <a:p>
            <a:pPr marL="0" indent="0">
              <a:buNone/>
            </a:pPr>
            <a:r>
              <a:rPr lang="en-US" sz="2400" dirty="0"/>
              <a:t>Director of Public Works</a:t>
            </a: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tmoore@town.windermere.fl.us</a:t>
            </a:r>
            <a:r>
              <a:rPr lang="en-US" sz="2400" dirty="0"/>
              <a:t> </a:t>
            </a:r>
          </a:p>
        </p:txBody>
      </p:sp>
      <p:pic>
        <p:nvPicPr>
          <p:cNvPr id="2051" name="Picture 2" descr="The Town of Windermere Town Logo">
            <a:extLst>
              <a:ext uri="{FF2B5EF4-FFF2-40B4-BE49-F238E27FC236}">
                <a16:creationId xmlns:a16="http://schemas.microsoft.com/office/drawing/2014/main" id="{3E23CBA5-4D27-47AE-A896-7282B4B16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27" y="4288397"/>
            <a:ext cx="1148443" cy="143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FD0306C-EC5F-4D82-8A1D-2160A11B7B16}"/>
              </a:ext>
            </a:extLst>
          </p:cNvPr>
          <p:cNvSpPr txBox="1">
            <a:spLocks/>
          </p:cNvSpPr>
          <p:nvPr/>
        </p:nvSpPr>
        <p:spPr>
          <a:xfrm>
            <a:off x="6244771" y="2575144"/>
            <a:ext cx="4902200" cy="2108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Mike Woodward. P.E.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Consultant Project Manager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hlinkClick r:id="rId6"/>
              </a:rPr>
              <a:t>mike.woodward@kimley-horn.com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769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81a52b0-d0f4-44f0-98bb-0d102f5fd161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D73D52737F924396646CF1C866A41D" ma:contentTypeVersion="13" ma:contentTypeDescription="Create a new document." ma:contentTypeScope="" ma:versionID="c906e0c54f6042be334dc6e6449af4f1">
  <xsd:schema xmlns:xsd="http://www.w3.org/2001/XMLSchema" xmlns:xs="http://www.w3.org/2001/XMLSchema" xmlns:p="http://schemas.microsoft.com/office/2006/metadata/properties" xmlns:ns3="60b7f7db-2a1b-44a1-83d7-495dcbe7663d" xmlns:ns4="c18e8617-fc0f-4dda-a87a-c0ec120ddf92" xmlns:ns5="c0218e59-9d79-4c79-bab0-9a5a7dbf3f39" targetNamespace="http://schemas.microsoft.com/office/2006/metadata/properties" ma:root="true" ma:fieldsID="ed5aa3e0462d63dee3f22336a3005b1f" ns3:_="" ns4:_="" ns5:_="">
    <xsd:import namespace="60b7f7db-2a1b-44a1-83d7-495dcbe7663d"/>
    <xsd:import namespace="c18e8617-fc0f-4dda-a87a-c0ec120ddf92"/>
    <xsd:import namespace="c0218e59-9d79-4c79-bab0-9a5a7dbf3f3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_dlc_DocId" minOccurs="0"/>
                <xsd:element ref="ns4:_dlc_DocIdUrl" minOccurs="0"/>
                <xsd:element ref="ns4:_dlc_DocIdPersistId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DateTaken" minOccurs="0"/>
                <xsd:element ref="ns5:MediaServiceGenerationTime" minOccurs="0"/>
                <xsd:element ref="ns5:MediaServiceEventHashCode" minOccurs="0"/>
                <xsd:element ref="ns5:MediaServiceLocation" minOccurs="0"/>
                <xsd:element ref="ns5:MediaServiceAutoKeyPoints" minOccurs="0"/>
                <xsd:element ref="ns5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7f7db-2a1b-44a1-83d7-495dcbe7663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e8617-fc0f-4dda-a87a-c0ec120ddf92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18e59-9d79-4c79-bab0-9a5a7dbf3f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0FB24D69-F196-4FFD-9C1B-50B3E2326F84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05907F2-F9B0-421E-B692-B2133BC0D4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b7f7db-2a1b-44a1-83d7-495dcbe7663d"/>
    <ds:schemaRef ds:uri="c18e8617-fc0f-4dda-a87a-c0ec120ddf92"/>
    <ds:schemaRef ds:uri="c0218e59-9d79-4c79-bab0-9a5a7dbf3f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777D8E-CF9D-44B4-8D02-D407D8054094}">
  <ds:schemaRefs>
    <ds:schemaRef ds:uri="http://purl.org/dc/terms/"/>
    <ds:schemaRef ds:uri="http://purl.org/dc/dcmitype/"/>
    <ds:schemaRef ds:uri="c18e8617-fc0f-4dda-a87a-c0ec120ddf92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0218e59-9d79-4c79-bab0-9a5a7dbf3f39"/>
    <ds:schemaRef ds:uri="60b7f7db-2a1b-44a1-83d7-495dcbe7663d"/>
  </ds:schemaRefs>
</ds:datastoreItem>
</file>

<file path=customXml/itemProps4.xml><?xml version="1.0" encoding="utf-8"?>
<ds:datastoreItem xmlns:ds="http://schemas.openxmlformats.org/officeDocument/2006/customXml" ds:itemID="{F6ABE0B5-57C7-42A2-AA1E-BECA4D16F0A1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658B1235-E23C-4808-9310-722D5B8B3FE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209</Words>
  <Application>Microsoft Office PowerPoint</Application>
  <PresentationFormat>Widescreen</PresentationFormat>
  <Paragraphs>51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Ward Trail Design Workshop</vt:lpstr>
      <vt:lpstr>Phase I Limits</vt:lpstr>
      <vt:lpstr>Future Phases</vt:lpstr>
      <vt:lpstr>Overall Process and History</vt:lpstr>
      <vt:lpstr>Typical Section</vt:lpstr>
      <vt:lpstr>Bridge Examples</vt:lpstr>
      <vt:lpstr>Recommendations from Arborist Report</vt:lpstr>
      <vt:lpstr>60% Design Plans:  Plan and Profile</vt:lpstr>
      <vt:lpstr>Questions and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Eggert, Tim</dc:creator>
  <cp:lastModifiedBy>Woodward, Mike</cp:lastModifiedBy>
  <cp:revision>84</cp:revision>
  <cp:lastPrinted>2018-07-26T21:27:00Z</cp:lastPrinted>
  <dcterms:created xsi:type="dcterms:W3CDTF">2018-02-27T14:22:46Z</dcterms:created>
  <dcterms:modified xsi:type="dcterms:W3CDTF">2021-12-15T15:09:09Z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0x010100E4D73D52737F924396646CF1C866A41D</vt:lpwstr>
  </property>
</Properties>
</file>