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69" r:id="rId3"/>
    <p:sldId id="257" r:id="rId4"/>
    <p:sldId id="271" r:id="rId5"/>
    <p:sldId id="273" r:id="rId6"/>
    <p:sldId id="260" r:id="rId7"/>
    <p:sldId id="261" r:id="rId8"/>
    <p:sldId id="276" r:id="rId9"/>
    <p:sldId id="277" r:id="rId10"/>
    <p:sldId id="289" r:id="rId11"/>
    <p:sldId id="290" r:id="rId12"/>
    <p:sldId id="291" r:id="rId13"/>
    <p:sldId id="292" r:id="rId14"/>
    <p:sldId id="293" r:id="rId15"/>
    <p:sldId id="294" r:id="rId16"/>
    <p:sldId id="270" r:id="rId17"/>
    <p:sldId id="295" r:id="rId18"/>
    <p:sldId id="297" r:id="rId19"/>
    <p:sldId id="29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21" d="100"/>
          <a:sy n="121" d="100"/>
        </p:scale>
        <p:origin x="108"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E291F-2C05-43AB-85F7-C33E349833C7}"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BC4557FF-4910-45AB-A56F-C91ED755CDD1}">
      <dgm:prSet/>
      <dgm:spPr/>
      <dgm:t>
        <a:bodyPr/>
        <a:lstStyle/>
        <a:p>
          <a:r>
            <a:rPr lang="en-US" dirty="0"/>
            <a:t>Pre-Application</a:t>
          </a:r>
        </a:p>
        <a:p>
          <a:r>
            <a:rPr lang="en-US" dirty="0">
              <a:solidFill>
                <a:schemeClr val="bg1"/>
              </a:solidFill>
            </a:rPr>
            <a:t>2019</a:t>
          </a:r>
        </a:p>
      </dgm:t>
    </dgm:pt>
    <dgm:pt modelId="{C677171A-905D-4EA3-BBDF-0F6767084040}" type="parTrans" cxnId="{F25F0CE1-15F6-486F-BB51-99D1CB24910F}">
      <dgm:prSet/>
      <dgm:spPr/>
      <dgm:t>
        <a:bodyPr/>
        <a:lstStyle/>
        <a:p>
          <a:endParaRPr lang="en-US"/>
        </a:p>
      </dgm:t>
    </dgm:pt>
    <dgm:pt modelId="{8C802B35-590D-48A2-AC91-652617670258}" type="sibTrans" cxnId="{F25F0CE1-15F6-486F-BB51-99D1CB24910F}">
      <dgm:prSet/>
      <dgm:spPr/>
      <dgm:t>
        <a:bodyPr/>
        <a:lstStyle/>
        <a:p>
          <a:endParaRPr lang="en-US" dirty="0"/>
        </a:p>
      </dgm:t>
    </dgm:pt>
    <dgm:pt modelId="{8E7F65CF-3624-4C10-835B-738B32C0C2D6}">
      <dgm:prSet/>
      <dgm:spPr/>
      <dgm:t>
        <a:bodyPr/>
        <a:lstStyle/>
        <a:p>
          <a:r>
            <a:rPr lang="en-US" dirty="0"/>
            <a:t>Conceptual Plan Review</a:t>
          </a:r>
        </a:p>
        <a:p>
          <a:r>
            <a:rPr lang="en-US" dirty="0">
              <a:solidFill>
                <a:schemeClr val="bg1"/>
              </a:solidFill>
            </a:rPr>
            <a:t>DRB Individual Comments October 2020</a:t>
          </a:r>
        </a:p>
      </dgm:t>
    </dgm:pt>
    <dgm:pt modelId="{4752088B-25F9-440F-AC8B-C13EE8F4AD7C}" type="parTrans" cxnId="{9E964742-9B11-4E55-AF2A-BD1B6ED04451}">
      <dgm:prSet/>
      <dgm:spPr/>
      <dgm:t>
        <a:bodyPr/>
        <a:lstStyle/>
        <a:p>
          <a:endParaRPr lang="en-US"/>
        </a:p>
      </dgm:t>
    </dgm:pt>
    <dgm:pt modelId="{9AEA2F67-F3FA-409D-A7CC-BF4D4B6F4D39}" type="sibTrans" cxnId="{9E964742-9B11-4E55-AF2A-BD1B6ED04451}">
      <dgm:prSet/>
      <dgm:spPr/>
      <dgm:t>
        <a:bodyPr/>
        <a:lstStyle/>
        <a:p>
          <a:endParaRPr lang="en-US" dirty="0"/>
        </a:p>
      </dgm:t>
    </dgm:pt>
    <dgm:pt modelId="{9CA2B21F-66F3-42F2-989C-A62CEE34BD61}">
      <dgm:prSet/>
      <dgm:spPr>
        <a:solidFill>
          <a:schemeClr val="accent2"/>
        </a:solidFill>
      </dgm:spPr>
      <dgm:t>
        <a:bodyPr/>
        <a:lstStyle/>
        <a:p>
          <a:r>
            <a:rPr lang="en-US" dirty="0"/>
            <a:t>Preliminary Development Plan (PDP) </a:t>
          </a:r>
        </a:p>
        <a:p>
          <a:r>
            <a:rPr lang="en-US" dirty="0"/>
            <a:t>(DRB-02/16/2021)</a:t>
          </a:r>
        </a:p>
        <a:p>
          <a:r>
            <a:rPr lang="en-US" dirty="0"/>
            <a:t>(TC -04/13/2021 &amp; 06/08/2021)</a:t>
          </a:r>
        </a:p>
      </dgm:t>
    </dgm:pt>
    <dgm:pt modelId="{0C55AAF3-99E9-4C25-BA3B-2E062C0A5489}" type="parTrans" cxnId="{D94582CE-9DAD-479F-9675-175D680E9FD1}">
      <dgm:prSet/>
      <dgm:spPr/>
      <dgm:t>
        <a:bodyPr/>
        <a:lstStyle/>
        <a:p>
          <a:endParaRPr lang="en-US"/>
        </a:p>
      </dgm:t>
    </dgm:pt>
    <dgm:pt modelId="{C51AF1F0-9F4E-4738-A7EF-A8265124F947}" type="sibTrans" cxnId="{D94582CE-9DAD-479F-9675-175D680E9FD1}">
      <dgm:prSet/>
      <dgm:spPr/>
      <dgm:t>
        <a:bodyPr/>
        <a:lstStyle/>
        <a:p>
          <a:endParaRPr lang="en-US" dirty="0"/>
        </a:p>
      </dgm:t>
    </dgm:pt>
    <dgm:pt modelId="{245453AF-A4CA-4086-A3CD-5260CAD51E7E}">
      <dgm:prSet/>
      <dgm:spPr/>
      <dgm:t>
        <a:bodyPr/>
        <a:lstStyle/>
        <a:p>
          <a:r>
            <a:rPr lang="en-US" dirty="0"/>
            <a:t>Final Development Plan (Future Public Hearings with DRB and TC)</a:t>
          </a:r>
        </a:p>
      </dgm:t>
    </dgm:pt>
    <dgm:pt modelId="{60E21FAF-077C-49B7-90E4-09E108A597AF}" type="parTrans" cxnId="{7B62E72F-59B2-4781-97E8-FD20AB44CF52}">
      <dgm:prSet/>
      <dgm:spPr/>
      <dgm:t>
        <a:bodyPr/>
        <a:lstStyle/>
        <a:p>
          <a:endParaRPr lang="en-US"/>
        </a:p>
      </dgm:t>
    </dgm:pt>
    <dgm:pt modelId="{A2497ACF-83A7-4466-A5DA-F86867545921}" type="sibTrans" cxnId="{7B62E72F-59B2-4781-97E8-FD20AB44CF52}">
      <dgm:prSet/>
      <dgm:spPr/>
      <dgm:t>
        <a:bodyPr/>
        <a:lstStyle/>
        <a:p>
          <a:endParaRPr lang="en-US"/>
        </a:p>
      </dgm:t>
    </dgm:pt>
    <dgm:pt modelId="{506591CE-F5E1-42BA-B95C-3148064F7656}" type="pres">
      <dgm:prSet presAssocID="{EFBE291F-2C05-43AB-85F7-C33E349833C7}" presName="Name0" presStyleCnt="0">
        <dgm:presLayoutVars>
          <dgm:dir/>
          <dgm:resizeHandles val="exact"/>
        </dgm:presLayoutVars>
      </dgm:prSet>
      <dgm:spPr/>
    </dgm:pt>
    <dgm:pt modelId="{F154F8BF-A78F-4F83-90B8-15779A7161C9}" type="pres">
      <dgm:prSet presAssocID="{BC4557FF-4910-45AB-A56F-C91ED755CDD1}" presName="node" presStyleLbl="node1" presStyleIdx="0" presStyleCnt="4">
        <dgm:presLayoutVars>
          <dgm:bulletEnabled val="1"/>
        </dgm:presLayoutVars>
      </dgm:prSet>
      <dgm:spPr/>
    </dgm:pt>
    <dgm:pt modelId="{B96CB35A-9D69-48E0-BF65-28D538673F80}" type="pres">
      <dgm:prSet presAssocID="{8C802B35-590D-48A2-AC91-652617670258}" presName="sibTrans" presStyleLbl="sibTrans2D1" presStyleIdx="0" presStyleCnt="3"/>
      <dgm:spPr/>
    </dgm:pt>
    <dgm:pt modelId="{EB130B0E-F45E-4F41-8710-0D0B51F2B259}" type="pres">
      <dgm:prSet presAssocID="{8C802B35-590D-48A2-AC91-652617670258}" presName="connectorText" presStyleLbl="sibTrans2D1" presStyleIdx="0" presStyleCnt="3"/>
      <dgm:spPr/>
    </dgm:pt>
    <dgm:pt modelId="{F649B084-BCB2-49ED-845E-B03224F85658}" type="pres">
      <dgm:prSet presAssocID="{8E7F65CF-3624-4C10-835B-738B32C0C2D6}" presName="node" presStyleLbl="node1" presStyleIdx="1" presStyleCnt="4">
        <dgm:presLayoutVars>
          <dgm:bulletEnabled val="1"/>
        </dgm:presLayoutVars>
      </dgm:prSet>
      <dgm:spPr/>
    </dgm:pt>
    <dgm:pt modelId="{695586DF-4CD9-403D-B321-191502DA236D}" type="pres">
      <dgm:prSet presAssocID="{9AEA2F67-F3FA-409D-A7CC-BF4D4B6F4D39}" presName="sibTrans" presStyleLbl="sibTrans2D1" presStyleIdx="1" presStyleCnt="3"/>
      <dgm:spPr/>
    </dgm:pt>
    <dgm:pt modelId="{D33CF3B2-2A66-43BB-9DF1-91F266C0C1E7}" type="pres">
      <dgm:prSet presAssocID="{9AEA2F67-F3FA-409D-A7CC-BF4D4B6F4D39}" presName="connectorText" presStyleLbl="sibTrans2D1" presStyleIdx="1" presStyleCnt="3"/>
      <dgm:spPr/>
    </dgm:pt>
    <dgm:pt modelId="{6D534135-A7F2-4D1E-8D7C-6FD052209F66}" type="pres">
      <dgm:prSet presAssocID="{9CA2B21F-66F3-42F2-989C-A62CEE34BD61}" presName="node" presStyleLbl="node1" presStyleIdx="2" presStyleCnt="4">
        <dgm:presLayoutVars>
          <dgm:bulletEnabled val="1"/>
        </dgm:presLayoutVars>
      </dgm:prSet>
      <dgm:spPr/>
    </dgm:pt>
    <dgm:pt modelId="{250D4053-9316-4BF9-80AC-1BA23D5BA8B0}" type="pres">
      <dgm:prSet presAssocID="{C51AF1F0-9F4E-4738-A7EF-A8265124F947}" presName="sibTrans" presStyleLbl="sibTrans2D1" presStyleIdx="2" presStyleCnt="3"/>
      <dgm:spPr/>
    </dgm:pt>
    <dgm:pt modelId="{58C3656D-4087-4134-B64C-E3624CA40B19}" type="pres">
      <dgm:prSet presAssocID="{C51AF1F0-9F4E-4738-A7EF-A8265124F947}" presName="connectorText" presStyleLbl="sibTrans2D1" presStyleIdx="2" presStyleCnt="3"/>
      <dgm:spPr/>
    </dgm:pt>
    <dgm:pt modelId="{CE607924-42D9-4251-9334-46CEA3C2EE18}" type="pres">
      <dgm:prSet presAssocID="{245453AF-A4CA-4086-A3CD-5260CAD51E7E}" presName="node" presStyleLbl="node1" presStyleIdx="3" presStyleCnt="4">
        <dgm:presLayoutVars>
          <dgm:bulletEnabled val="1"/>
        </dgm:presLayoutVars>
      </dgm:prSet>
      <dgm:spPr/>
    </dgm:pt>
  </dgm:ptLst>
  <dgm:cxnLst>
    <dgm:cxn modelId="{6B5FE821-8811-4A42-BA51-28A3E6D9B507}" type="presOf" srcId="{BC4557FF-4910-45AB-A56F-C91ED755CDD1}" destId="{F154F8BF-A78F-4F83-90B8-15779A7161C9}" srcOrd="0" destOrd="0" presId="urn:microsoft.com/office/officeart/2005/8/layout/process1"/>
    <dgm:cxn modelId="{7B62E72F-59B2-4781-97E8-FD20AB44CF52}" srcId="{EFBE291F-2C05-43AB-85F7-C33E349833C7}" destId="{245453AF-A4CA-4086-A3CD-5260CAD51E7E}" srcOrd="3" destOrd="0" parTransId="{60E21FAF-077C-49B7-90E4-09E108A597AF}" sibTransId="{A2497ACF-83A7-4466-A5DA-F86867545921}"/>
    <dgm:cxn modelId="{9E964742-9B11-4E55-AF2A-BD1B6ED04451}" srcId="{EFBE291F-2C05-43AB-85F7-C33E349833C7}" destId="{8E7F65CF-3624-4C10-835B-738B32C0C2D6}" srcOrd="1" destOrd="0" parTransId="{4752088B-25F9-440F-AC8B-C13EE8F4AD7C}" sibTransId="{9AEA2F67-F3FA-409D-A7CC-BF4D4B6F4D39}"/>
    <dgm:cxn modelId="{F3884E62-010F-42E1-8F3A-70DF216F320C}" type="presOf" srcId="{C51AF1F0-9F4E-4738-A7EF-A8265124F947}" destId="{250D4053-9316-4BF9-80AC-1BA23D5BA8B0}" srcOrd="0" destOrd="0" presId="urn:microsoft.com/office/officeart/2005/8/layout/process1"/>
    <dgm:cxn modelId="{E9439848-D28C-46B6-BA21-8C09DB89137A}" type="presOf" srcId="{9CA2B21F-66F3-42F2-989C-A62CEE34BD61}" destId="{6D534135-A7F2-4D1E-8D7C-6FD052209F66}" srcOrd="0" destOrd="0" presId="urn:microsoft.com/office/officeart/2005/8/layout/process1"/>
    <dgm:cxn modelId="{6308F569-2A5C-4C42-BE65-2B72EB56C375}" type="presOf" srcId="{8C802B35-590D-48A2-AC91-652617670258}" destId="{B96CB35A-9D69-48E0-BF65-28D538673F80}" srcOrd="0" destOrd="0" presId="urn:microsoft.com/office/officeart/2005/8/layout/process1"/>
    <dgm:cxn modelId="{53E9E457-8228-4D3C-B4E7-32EF4AD5FEC1}" type="presOf" srcId="{C51AF1F0-9F4E-4738-A7EF-A8265124F947}" destId="{58C3656D-4087-4134-B64C-E3624CA40B19}" srcOrd="1" destOrd="0" presId="urn:microsoft.com/office/officeart/2005/8/layout/process1"/>
    <dgm:cxn modelId="{7F623586-A6C0-424C-9C22-355784D1EC26}" type="presOf" srcId="{9AEA2F67-F3FA-409D-A7CC-BF4D4B6F4D39}" destId="{695586DF-4CD9-403D-B321-191502DA236D}" srcOrd="0" destOrd="0" presId="urn:microsoft.com/office/officeart/2005/8/layout/process1"/>
    <dgm:cxn modelId="{201227B3-7F67-4023-98D1-1DCBBA985CCC}" type="presOf" srcId="{EFBE291F-2C05-43AB-85F7-C33E349833C7}" destId="{506591CE-F5E1-42BA-B95C-3148064F7656}" srcOrd="0" destOrd="0" presId="urn:microsoft.com/office/officeart/2005/8/layout/process1"/>
    <dgm:cxn modelId="{5DA75BB5-0101-49D6-A200-57FB0B70979F}" type="presOf" srcId="{8C802B35-590D-48A2-AC91-652617670258}" destId="{EB130B0E-F45E-4F41-8710-0D0B51F2B259}" srcOrd="1" destOrd="0" presId="urn:microsoft.com/office/officeart/2005/8/layout/process1"/>
    <dgm:cxn modelId="{23AAE5C5-745E-4341-9C91-48B3E89A194C}" type="presOf" srcId="{245453AF-A4CA-4086-A3CD-5260CAD51E7E}" destId="{CE607924-42D9-4251-9334-46CEA3C2EE18}" srcOrd="0" destOrd="0" presId="urn:microsoft.com/office/officeart/2005/8/layout/process1"/>
    <dgm:cxn modelId="{D94582CE-9DAD-479F-9675-175D680E9FD1}" srcId="{EFBE291F-2C05-43AB-85F7-C33E349833C7}" destId="{9CA2B21F-66F3-42F2-989C-A62CEE34BD61}" srcOrd="2" destOrd="0" parTransId="{0C55AAF3-99E9-4C25-BA3B-2E062C0A5489}" sibTransId="{C51AF1F0-9F4E-4738-A7EF-A8265124F947}"/>
    <dgm:cxn modelId="{F25F0CE1-15F6-486F-BB51-99D1CB24910F}" srcId="{EFBE291F-2C05-43AB-85F7-C33E349833C7}" destId="{BC4557FF-4910-45AB-A56F-C91ED755CDD1}" srcOrd="0" destOrd="0" parTransId="{C677171A-905D-4EA3-BBDF-0F6767084040}" sibTransId="{8C802B35-590D-48A2-AC91-652617670258}"/>
    <dgm:cxn modelId="{217E77E1-61DE-47C1-9BCC-54A1BC638484}" type="presOf" srcId="{9AEA2F67-F3FA-409D-A7CC-BF4D4B6F4D39}" destId="{D33CF3B2-2A66-43BB-9DF1-91F266C0C1E7}" srcOrd="1" destOrd="0" presId="urn:microsoft.com/office/officeart/2005/8/layout/process1"/>
    <dgm:cxn modelId="{5DCDBAE8-29ED-4854-93FC-D9C7807F173E}" type="presOf" srcId="{8E7F65CF-3624-4C10-835B-738B32C0C2D6}" destId="{F649B084-BCB2-49ED-845E-B03224F85658}" srcOrd="0" destOrd="0" presId="urn:microsoft.com/office/officeart/2005/8/layout/process1"/>
    <dgm:cxn modelId="{774222D7-B449-4A3A-A7CA-6ECE7B65C257}" type="presParOf" srcId="{506591CE-F5E1-42BA-B95C-3148064F7656}" destId="{F154F8BF-A78F-4F83-90B8-15779A7161C9}" srcOrd="0" destOrd="0" presId="urn:microsoft.com/office/officeart/2005/8/layout/process1"/>
    <dgm:cxn modelId="{FBA2ADEA-4C52-4196-B9EF-D13DFE45CC70}" type="presParOf" srcId="{506591CE-F5E1-42BA-B95C-3148064F7656}" destId="{B96CB35A-9D69-48E0-BF65-28D538673F80}" srcOrd="1" destOrd="0" presId="urn:microsoft.com/office/officeart/2005/8/layout/process1"/>
    <dgm:cxn modelId="{E6DE1114-DB43-48D5-B8E0-C66D70FE732F}" type="presParOf" srcId="{B96CB35A-9D69-48E0-BF65-28D538673F80}" destId="{EB130B0E-F45E-4F41-8710-0D0B51F2B259}" srcOrd="0" destOrd="0" presId="urn:microsoft.com/office/officeart/2005/8/layout/process1"/>
    <dgm:cxn modelId="{CE53DD3E-CAC9-4573-A19A-08FC5AB3E95E}" type="presParOf" srcId="{506591CE-F5E1-42BA-B95C-3148064F7656}" destId="{F649B084-BCB2-49ED-845E-B03224F85658}" srcOrd="2" destOrd="0" presId="urn:microsoft.com/office/officeart/2005/8/layout/process1"/>
    <dgm:cxn modelId="{629EC903-03DD-4174-9634-689FA9A39E7E}" type="presParOf" srcId="{506591CE-F5E1-42BA-B95C-3148064F7656}" destId="{695586DF-4CD9-403D-B321-191502DA236D}" srcOrd="3" destOrd="0" presId="urn:microsoft.com/office/officeart/2005/8/layout/process1"/>
    <dgm:cxn modelId="{44D38E30-1869-428B-B89B-463BD8B48D58}" type="presParOf" srcId="{695586DF-4CD9-403D-B321-191502DA236D}" destId="{D33CF3B2-2A66-43BB-9DF1-91F266C0C1E7}" srcOrd="0" destOrd="0" presId="urn:microsoft.com/office/officeart/2005/8/layout/process1"/>
    <dgm:cxn modelId="{1BBB2D50-72BA-4C39-82A0-6FCE9FF971B1}" type="presParOf" srcId="{506591CE-F5E1-42BA-B95C-3148064F7656}" destId="{6D534135-A7F2-4D1E-8D7C-6FD052209F66}" srcOrd="4" destOrd="0" presId="urn:microsoft.com/office/officeart/2005/8/layout/process1"/>
    <dgm:cxn modelId="{00F0239B-8AC1-40C5-A564-24F66DD5FF07}" type="presParOf" srcId="{506591CE-F5E1-42BA-B95C-3148064F7656}" destId="{250D4053-9316-4BF9-80AC-1BA23D5BA8B0}" srcOrd="5" destOrd="0" presId="urn:microsoft.com/office/officeart/2005/8/layout/process1"/>
    <dgm:cxn modelId="{B0E8D4FC-DEA2-40EF-8A22-663ED2498EBF}" type="presParOf" srcId="{250D4053-9316-4BF9-80AC-1BA23D5BA8B0}" destId="{58C3656D-4087-4134-B64C-E3624CA40B19}" srcOrd="0" destOrd="0" presId="urn:microsoft.com/office/officeart/2005/8/layout/process1"/>
    <dgm:cxn modelId="{78D181C5-D99E-48A2-A9F8-4C0623042412}" type="presParOf" srcId="{506591CE-F5E1-42BA-B95C-3148064F7656}" destId="{CE607924-42D9-4251-9334-46CEA3C2EE18}"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4F8BF-A78F-4F83-90B8-15779A7161C9}">
      <dsp:nvSpPr>
        <dsp:cNvPr id="0" name=""/>
        <dsp:cNvSpPr/>
      </dsp:nvSpPr>
      <dsp:spPr>
        <a:xfrm>
          <a:off x="5163" y="10010"/>
          <a:ext cx="2257547" cy="1671996"/>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Pre-Application</a:t>
          </a:r>
        </a:p>
        <a:p>
          <a:pPr marL="0" lvl="0" indent="0" algn="ctr" defTabSz="711200">
            <a:lnSpc>
              <a:spcPct val="90000"/>
            </a:lnSpc>
            <a:spcBef>
              <a:spcPct val="0"/>
            </a:spcBef>
            <a:spcAft>
              <a:spcPct val="35000"/>
            </a:spcAft>
            <a:buNone/>
          </a:pPr>
          <a:r>
            <a:rPr lang="en-US" sz="1600" kern="1200" dirty="0">
              <a:solidFill>
                <a:schemeClr val="bg1"/>
              </a:solidFill>
            </a:rPr>
            <a:t>2019</a:t>
          </a:r>
        </a:p>
      </dsp:txBody>
      <dsp:txXfrm>
        <a:off x="54134" y="58981"/>
        <a:ext cx="2159605" cy="1574054"/>
      </dsp:txXfrm>
    </dsp:sp>
    <dsp:sp modelId="{B96CB35A-9D69-48E0-BF65-28D538673F80}">
      <dsp:nvSpPr>
        <dsp:cNvPr id="0" name=""/>
        <dsp:cNvSpPr/>
      </dsp:nvSpPr>
      <dsp:spPr>
        <a:xfrm>
          <a:off x="2488465" y="566072"/>
          <a:ext cx="478600" cy="5598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2488465" y="678046"/>
        <a:ext cx="335020" cy="335923"/>
      </dsp:txXfrm>
    </dsp:sp>
    <dsp:sp modelId="{F649B084-BCB2-49ED-845E-B03224F85658}">
      <dsp:nvSpPr>
        <dsp:cNvPr id="0" name=""/>
        <dsp:cNvSpPr/>
      </dsp:nvSpPr>
      <dsp:spPr>
        <a:xfrm>
          <a:off x="3165729" y="10010"/>
          <a:ext cx="2257547" cy="1671996"/>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Conceptual Plan Review</a:t>
          </a:r>
        </a:p>
        <a:p>
          <a:pPr marL="0" lvl="0" indent="0" algn="ctr" defTabSz="711200">
            <a:lnSpc>
              <a:spcPct val="90000"/>
            </a:lnSpc>
            <a:spcBef>
              <a:spcPct val="0"/>
            </a:spcBef>
            <a:spcAft>
              <a:spcPct val="35000"/>
            </a:spcAft>
            <a:buNone/>
          </a:pPr>
          <a:r>
            <a:rPr lang="en-US" sz="1600" kern="1200" dirty="0">
              <a:solidFill>
                <a:schemeClr val="bg1"/>
              </a:solidFill>
            </a:rPr>
            <a:t>DRB Individual Comments October 2020</a:t>
          </a:r>
        </a:p>
      </dsp:txBody>
      <dsp:txXfrm>
        <a:off x="3214700" y="58981"/>
        <a:ext cx="2159605" cy="1574054"/>
      </dsp:txXfrm>
    </dsp:sp>
    <dsp:sp modelId="{695586DF-4CD9-403D-B321-191502DA236D}">
      <dsp:nvSpPr>
        <dsp:cNvPr id="0" name=""/>
        <dsp:cNvSpPr/>
      </dsp:nvSpPr>
      <dsp:spPr>
        <a:xfrm>
          <a:off x="5649031" y="566072"/>
          <a:ext cx="478600" cy="5598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5649031" y="678046"/>
        <a:ext cx="335020" cy="335923"/>
      </dsp:txXfrm>
    </dsp:sp>
    <dsp:sp modelId="{6D534135-A7F2-4D1E-8D7C-6FD052209F66}">
      <dsp:nvSpPr>
        <dsp:cNvPr id="0" name=""/>
        <dsp:cNvSpPr/>
      </dsp:nvSpPr>
      <dsp:spPr>
        <a:xfrm>
          <a:off x="6326295" y="10010"/>
          <a:ext cx="2257547" cy="1671996"/>
        </a:xfrm>
        <a:prstGeom prst="roundRect">
          <a:avLst>
            <a:gd name="adj" fmla="val 10000"/>
          </a:avLst>
        </a:prstGeom>
        <a:solidFill>
          <a:schemeClr val="accent2"/>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Preliminary Development Plan (PDP) </a:t>
          </a:r>
        </a:p>
        <a:p>
          <a:pPr marL="0" lvl="0" indent="0" algn="ctr" defTabSz="711200">
            <a:lnSpc>
              <a:spcPct val="90000"/>
            </a:lnSpc>
            <a:spcBef>
              <a:spcPct val="0"/>
            </a:spcBef>
            <a:spcAft>
              <a:spcPct val="35000"/>
            </a:spcAft>
            <a:buNone/>
          </a:pPr>
          <a:r>
            <a:rPr lang="en-US" sz="1600" kern="1200" dirty="0"/>
            <a:t>(DRB-02/16/2021)</a:t>
          </a:r>
        </a:p>
        <a:p>
          <a:pPr marL="0" lvl="0" indent="0" algn="ctr" defTabSz="711200">
            <a:lnSpc>
              <a:spcPct val="90000"/>
            </a:lnSpc>
            <a:spcBef>
              <a:spcPct val="0"/>
            </a:spcBef>
            <a:spcAft>
              <a:spcPct val="35000"/>
            </a:spcAft>
            <a:buNone/>
          </a:pPr>
          <a:r>
            <a:rPr lang="en-US" sz="1600" kern="1200" dirty="0"/>
            <a:t>(TC -04/13/2021 &amp; 06/08/2021)</a:t>
          </a:r>
        </a:p>
      </dsp:txBody>
      <dsp:txXfrm>
        <a:off x="6375266" y="58981"/>
        <a:ext cx="2159605" cy="1574054"/>
      </dsp:txXfrm>
    </dsp:sp>
    <dsp:sp modelId="{250D4053-9316-4BF9-80AC-1BA23D5BA8B0}">
      <dsp:nvSpPr>
        <dsp:cNvPr id="0" name=""/>
        <dsp:cNvSpPr/>
      </dsp:nvSpPr>
      <dsp:spPr>
        <a:xfrm>
          <a:off x="8809598" y="566072"/>
          <a:ext cx="478600" cy="5598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8809598" y="678046"/>
        <a:ext cx="335020" cy="335923"/>
      </dsp:txXfrm>
    </dsp:sp>
    <dsp:sp modelId="{CE607924-42D9-4251-9334-46CEA3C2EE18}">
      <dsp:nvSpPr>
        <dsp:cNvPr id="0" name=""/>
        <dsp:cNvSpPr/>
      </dsp:nvSpPr>
      <dsp:spPr>
        <a:xfrm>
          <a:off x="9486862" y="10010"/>
          <a:ext cx="2257547" cy="1671996"/>
        </a:xfrm>
        <a:prstGeom prst="roundRect">
          <a:avLst>
            <a:gd name="adj" fmla="val 10000"/>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Final Development Plan (Future Public Hearings with DRB and TC)</a:t>
          </a:r>
        </a:p>
      </dsp:txBody>
      <dsp:txXfrm>
        <a:off x="9535833" y="58981"/>
        <a:ext cx="2159605" cy="157405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9A6B4F-9F7D-4491-B47C-EA6A9BC45138}" type="datetimeFigureOut">
              <a:rPr lang="en-US" smtClean="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19126A-D957-4185-B54C-2C3880974539}" type="slidenum">
              <a:rPr lang="en-US" smtClean="0"/>
              <a:t>‹#›</a:t>
            </a:fld>
            <a:endParaRPr lang="en-US" dirty="0"/>
          </a:p>
        </p:txBody>
      </p:sp>
    </p:spTree>
    <p:extLst>
      <p:ext uri="{BB962C8B-B14F-4D97-AF65-F5344CB8AC3E}">
        <p14:creationId xmlns:p14="http://schemas.microsoft.com/office/powerpoint/2010/main" val="1320434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9A6B4F-9F7D-4491-B47C-EA6A9BC45138}" type="datetimeFigureOut">
              <a:rPr lang="en-US" smtClean="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19126A-D957-4185-B54C-2C3880974539}" type="slidenum">
              <a:rPr lang="en-US" smtClean="0"/>
              <a:t>‹#›</a:t>
            </a:fld>
            <a:endParaRPr lang="en-US" dirty="0"/>
          </a:p>
        </p:txBody>
      </p:sp>
    </p:spTree>
    <p:extLst>
      <p:ext uri="{BB962C8B-B14F-4D97-AF65-F5344CB8AC3E}">
        <p14:creationId xmlns:p14="http://schemas.microsoft.com/office/powerpoint/2010/main" val="2292648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9A6B4F-9F7D-4491-B47C-EA6A9BC45138}" type="datetimeFigureOut">
              <a:rPr lang="en-US" smtClean="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19126A-D957-4185-B54C-2C3880974539}"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7283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9A6B4F-9F7D-4491-B47C-EA6A9BC45138}" type="datetimeFigureOut">
              <a:rPr lang="en-US" smtClean="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19126A-D957-4185-B54C-2C3880974539}" type="slidenum">
              <a:rPr lang="en-US" smtClean="0"/>
              <a:t>‹#›</a:t>
            </a:fld>
            <a:endParaRPr lang="en-US" dirty="0"/>
          </a:p>
        </p:txBody>
      </p:sp>
    </p:spTree>
    <p:extLst>
      <p:ext uri="{BB962C8B-B14F-4D97-AF65-F5344CB8AC3E}">
        <p14:creationId xmlns:p14="http://schemas.microsoft.com/office/powerpoint/2010/main" val="3871373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9A6B4F-9F7D-4491-B47C-EA6A9BC45138}" type="datetimeFigureOut">
              <a:rPr lang="en-US" smtClean="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19126A-D957-4185-B54C-2C3880974539}"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27095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9A6B4F-9F7D-4491-B47C-EA6A9BC45138}" type="datetimeFigureOut">
              <a:rPr lang="en-US" smtClean="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19126A-D957-4185-B54C-2C3880974539}" type="slidenum">
              <a:rPr lang="en-US" smtClean="0"/>
              <a:t>‹#›</a:t>
            </a:fld>
            <a:endParaRPr lang="en-US" dirty="0"/>
          </a:p>
        </p:txBody>
      </p:sp>
    </p:spTree>
    <p:extLst>
      <p:ext uri="{BB962C8B-B14F-4D97-AF65-F5344CB8AC3E}">
        <p14:creationId xmlns:p14="http://schemas.microsoft.com/office/powerpoint/2010/main" val="1605498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A6B4F-9F7D-4491-B47C-EA6A9BC45138}" type="datetimeFigureOut">
              <a:rPr lang="en-US" smtClean="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19126A-D957-4185-B54C-2C3880974539}" type="slidenum">
              <a:rPr lang="en-US" smtClean="0"/>
              <a:t>‹#›</a:t>
            </a:fld>
            <a:endParaRPr lang="en-US" dirty="0"/>
          </a:p>
        </p:txBody>
      </p:sp>
    </p:spTree>
    <p:extLst>
      <p:ext uri="{BB962C8B-B14F-4D97-AF65-F5344CB8AC3E}">
        <p14:creationId xmlns:p14="http://schemas.microsoft.com/office/powerpoint/2010/main" val="436715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A6B4F-9F7D-4491-B47C-EA6A9BC45138}" type="datetimeFigureOut">
              <a:rPr lang="en-US" smtClean="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19126A-D957-4185-B54C-2C3880974539}" type="slidenum">
              <a:rPr lang="en-US" smtClean="0"/>
              <a:t>‹#›</a:t>
            </a:fld>
            <a:endParaRPr lang="en-US" dirty="0"/>
          </a:p>
        </p:txBody>
      </p:sp>
    </p:spTree>
    <p:extLst>
      <p:ext uri="{BB962C8B-B14F-4D97-AF65-F5344CB8AC3E}">
        <p14:creationId xmlns:p14="http://schemas.microsoft.com/office/powerpoint/2010/main" val="104894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A6B4F-9F7D-4491-B47C-EA6A9BC45138}" type="datetimeFigureOut">
              <a:rPr lang="en-US" smtClean="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19126A-D957-4185-B54C-2C3880974539}" type="slidenum">
              <a:rPr lang="en-US" smtClean="0"/>
              <a:t>‹#›</a:t>
            </a:fld>
            <a:endParaRPr lang="en-US" dirty="0"/>
          </a:p>
        </p:txBody>
      </p:sp>
    </p:spTree>
    <p:extLst>
      <p:ext uri="{BB962C8B-B14F-4D97-AF65-F5344CB8AC3E}">
        <p14:creationId xmlns:p14="http://schemas.microsoft.com/office/powerpoint/2010/main" val="2383906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9A6B4F-9F7D-4491-B47C-EA6A9BC45138}" type="datetimeFigureOut">
              <a:rPr lang="en-US" smtClean="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19126A-D957-4185-B54C-2C3880974539}" type="slidenum">
              <a:rPr lang="en-US" smtClean="0"/>
              <a:t>‹#›</a:t>
            </a:fld>
            <a:endParaRPr lang="en-US" dirty="0"/>
          </a:p>
        </p:txBody>
      </p:sp>
    </p:spTree>
    <p:extLst>
      <p:ext uri="{BB962C8B-B14F-4D97-AF65-F5344CB8AC3E}">
        <p14:creationId xmlns:p14="http://schemas.microsoft.com/office/powerpoint/2010/main" val="2063357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9A6B4F-9F7D-4491-B47C-EA6A9BC45138}" type="datetimeFigureOut">
              <a:rPr lang="en-US" smtClean="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19126A-D957-4185-B54C-2C3880974539}" type="slidenum">
              <a:rPr lang="en-US" smtClean="0"/>
              <a:t>‹#›</a:t>
            </a:fld>
            <a:endParaRPr lang="en-US" dirty="0"/>
          </a:p>
        </p:txBody>
      </p:sp>
    </p:spTree>
    <p:extLst>
      <p:ext uri="{BB962C8B-B14F-4D97-AF65-F5344CB8AC3E}">
        <p14:creationId xmlns:p14="http://schemas.microsoft.com/office/powerpoint/2010/main" val="3305844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9A6B4F-9F7D-4491-B47C-EA6A9BC45138}" type="datetimeFigureOut">
              <a:rPr lang="en-US" smtClean="0"/>
              <a:t>4/12/2021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19126A-D957-4185-B54C-2C3880974539}" type="slidenum">
              <a:rPr lang="en-US" smtClean="0"/>
              <a:t>‹#›</a:t>
            </a:fld>
            <a:endParaRPr lang="en-US" dirty="0"/>
          </a:p>
        </p:txBody>
      </p:sp>
    </p:spTree>
    <p:extLst>
      <p:ext uri="{BB962C8B-B14F-4D97-AF65-F5344CB8AC3E}">
        <p14:creationId xmlns:p14="http://schemas.microsoft.com/office/powerpoint/2010/main" val="1164257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9A6B4F-9F7D-4491-B47C-EA6A9BC45138}" type="datetimeFigureOut">
              <a:rPr lang="en-US" smtClean="0"/>
              <a:t>4/12/2021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19126A-D957-4185-B54C-2C3880974539}" type="slidenum">
              <a:rPr lang="en-US" smtClean="0"/>
              <a:t>‹#›</a:t>
            </a:fld>
            <a:endParaRPr lang="en-US" dirty="0"/>
          </a:p>
        </p:txBody>
      </p:sp>
    </p:spTree>
    <p:extLst>
      <p:ext uri="{BB962C8B-B14F-4D97-AF65-F5344CB8AC3E}">
        <p14:creationId xmlns:p14="http://schemas.microsoft.com/office/powerpoint/2010/main" val="101535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9A6B4F-9F7D-4491-B47C-EA6A9BC45138}" type="datetimeFigureOut">
              <a:rPr lang="en-US" smtClean="0"/>
              <a:t>4/12/2021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19126A-D957-4185-B54C-2C3880974539}" type="slidenum">
              <a:rPr lang="en-US" smtClean="0"/>
              <a:t>‹#›</a:t>
            </a:fld>
            <a:endParaRPr lang="en-US" dirty="0"/>
          </a:p>
        </p:txBody>
      </p:sp>
    </p:spTree>
    <p:extLst>
      <p:ext uri="{BB962C8B-B14F-4D97-AF65-F5344CB8AC3E}">
        <p14:creationId xmlns:p14="http://schemas.microsoft.com/office/powerpoint/2010/main" val="211041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9A6B4F-9F7D-4491-B47C-EA6A9BC45138}" type="datetimeFigureOut">
              <a:rPr lang="en-US" smtClean="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19126A-D957-4185-B54C-2C3880974539}" type="slidenum">
              <a:rPr lang="en-US" smtClean="0"/>
              <a:t>‹#›</a:t>
            </a:fld>
            <a:endParaRPr lang="en-US" dirty="0"/>
          </a:p>
        </p:txBody>
      </p:sp>
    </p:spTree>
    <p:extLst>
      <p:ext uri="{BB962C8B-B14F-4D97-AF65-F5344CB8AC3E}">
        <p14:creationId xmlns:p14="http://schemas.microsoft.com/office/powerpoint/2010/main" val="12900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9A6B4F-9F7D-4491-B47C-EA6A9BC45138}" type="datetimeFigureOut">
              <a:rPr lang="en-US" smtClean="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19126A-D957-4185-B54C-2C3880974539}" type="slidenum">
              <a:rPr lang="en-US" smtClean="0"/>
              <a:t>‹#›</a:t>
            </a:fld>
            <a:endParaRPr lang="en-US" dirty="0"/>
          </a:p>
        </p:txBody>
      </p:sp>
    </p:spTree>
    <p:extLst>
      <p:ext uri="{BB962C8B-B14F-4D97-AF65-F5344CB8AC3E}">
        <p14:creationId xmlns:p14="http://schemas.microsoft.com/office/powerpoint/2010/main" val="309823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9A6B4F-9F7D-4491-B47C-EA6A9BC45138}" type="datetimeFigureOut">
              <a:rPr lang="en-US" smtClean="0"/>
              <a:t>4/12/2021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519126A-D957-4185-B54C-2C3880974539}" type="slidenum">
              <a:rPr lang="en-US" smtClean="0"/>
              <a:t>‹#›</a:t>
            </a:fld>
            <a:endParaRPr lang="en-US" dirty="0"/>
          </a:p>
        </p:txBody>
      </p:sp>
    </p:spTree>
    <p:extLst>
      <p:ext uri="{BB962C8B-B14F-4D97-AF65-F5344CB8AC3E}">
        <p14:creationId xmlns:p14="http://schemas.microsoft.com/office/powerpoint/2010/main" val="65878287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7822-BA48-4E1E-A708-476A2D52F9B7}"/>
              </a:ext>
            </a:extLst>
          </p:cNvPr>
          <p:cNvSpPr>
            <a:spLocks noGrp="1"/>
          </p:cNvSpPr>
          <p:nvPr>
            <p:ph type="ctrTitle"/>
          </p:nvPr>
        </p:nvSpPr>
        <p:spPr/>
        <p:txBody>
          <a:bodyPr/>
          <a:lstStyle/>
          <a:p>
            <a:r>
              <a:rPr lang="en-US" dirty="0"/>
              <a:t>Downtown Windermere Properties Z19-12</a:t>
            </a:r>
          </a:p>
        </p:txBody>
      </p:sp>
      <p:sp>
        <p:nvSpPr>
          <p:cNvPr id="3" name="Subtitle 2">
            <a:extLst>
              <a:ext uri="{FF2B5EF4-FFF2-40B4-BE49-F238E27FC236}">
                <a16:creationId xmlns:a16="http://schemas.microsoft.com/office/drawing/2014/main" id="{B3542F4C-4FD9-4D82-AF07-75EE9C10BB20}"/>
              </a:ext>
            </a:extLst>
          </p:cNvPr>
          <p:cNvSpPr>
            <a:spLocks noGrp="1"/>
          </p:cNvSpPr>
          <p:nvPr>
            <p:ph type="subTitle" idx="1"/>
          </p:nvPr>
        </p:nvSpPr>
        <p:spPr/>
        <p:txBody>
          <a:bodyPr/>
          <a:lstStyle/>
          <a:p>
            <a:r>
              <a:rPr lang="en-US" dirty="0"/>
              <a:t>Town Council First Public Hearing</a:t>
            </a:r>
          </a:p>
          <a:p>
            <a:r>
              <a:rPr lang="en-US" dirty="0"/>
              <a:t>April 13, 2021</a:t>
            </a:r>
          </a:p>
        </p:txBody>
      </p:sp>
    </p:spTree>
    <p:extLst>
      <p:ext uri="{BB962C8B-B14F-4D97-AF65-F5344CB8AC3E}">
        <p14:creationId xmlns:p14="http://schemas.microsoft.com/office/powerpoint/2010/main" val="869613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DCD9A-5179-4546-91C7-99EBBF514C9A}"/>
              </a:ext>
            </a:extLst>
          </p:cNvPr>
          <p:cNvSpPr txBox="1"/>
          <p:nvPr/>
        </p:nvSpPr>
        <p:spPr>
          <a:xfrm>
            <a:off x="372533" y="280609"/>
            <a:ext cx="9336877" cy="6617196"/>
          </a:xfrm>
          <a:prstGeom prst="rect">
            <a:avLst/>
          </a:prstGeom>
          <a:noFill/>
        </p:spPr>
        <p:txBody>
          <a:bodyPr wrap="square" rtlCol="0">
            <a:spAutoFit/>
          </a:bodyPr>
          <a:lstStyle/>
          <a:p>
            <a:r>
              <a:rPr lang="en-US" sz="3600" dirty="0">
                <a:solidFill>
                  <a:srgbClr val="92D050"/>
                </a:solidFill>
                <a:latin typeface="+mj-lt"/>
              </a:rPr>
              <a:t>Tree Impact</a:t>
            </a:r>
          </a:p>
          <a:p>
            <a:endParaRPr lang="en-US" sz="2800" dirty="0"/>
          </a:p>
          <a:p>
            <a:r>
              <a:rPr lang="en-US" sz="2400" dirty="0"/>
              <a:t>Applicant provided an updated tree survey on April 9, 2021.</a:t>
            </a:r>
          </a:p>
          <a:p>
            <a:endParaRPr lang="en-US" sz="2400" dirty="0"/>
          </a:p>
          <a:p>
            <a:r>
              <a:rPr lang="en-US" sz="2400" dirty="0"/>
              <a:t>The proposed development project, like any other project, is subject to the Town’s tree protection and mitigation ordinance.  Trees that are protected under the Town’s ordinance must either be replaced or mitigated by the payment of a fee to the Town.</a:t>
            </a:r>
          </a:p>
          <a:p>
            <a:endParaRPr lang="en-US" sz="2400" dirty="0"/>
          </a:p>
          <a:p>
            <a:r>
              <a:rPr lang="en-US" sz="2400" dirty="0"/>
              <a:t>Tree mitigation will be determined at time of Final Development Plan.</a:t>
            </a:r>
          </a:p>
          <a:p>
            <a:endParaRPr lang="en-US" sz="2400" dirty="0"/>
          </a:p>
          <a:p>
            <a:endParaRPr lang="en-US" sz="2000" dirty="0"/>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109553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DCD9A-5179-4546-91C7-99EBBF514C9A}"/>
              </a:ext>
            </a:extLst>
          </p:cNvPr>
          <p:cNvSpPr txBox="1"/>
          <p:nvPr/>
        </p:nvSpPr>
        <p:spPr>
          <a:xfrm>
            <a:off x="372533" y="280609"/>
            <a:ext cx="9336877" cy="2800767"/>
          </a:xfrm>
          <a:prstGeom prst="rect">
            <a:avLst/>
          </a:prstGeom>
          <a:noFill/>
        </p:spPr>
        <p:txBody>
          <a:bodyPr wrap="square" rtlCol="0">
            <a:spAutoFit/>
          </a:bodyPr>
          <a:lstStyle/>
          <a:p>
            <a:r>
              <a:rPr lang="en-US" sz="3600" dirty="0">
                <a:solidFill>
                  <a:srgbClr val="92D050"/>
                </a:solidFill>
              </a:rPr>
              <a:t>Updated Tree Survey</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pic>
        <p:nvPicPr>
          <p:cNvPr id="3" name="Picture 2">
            <a:extLst>
              <a:ext uri="{FF2B5EF4-FFF2-40B4-BE49-F238E27FC236}">
                <a16:creationId xmlns:a16="http://schemas.microsoft.com/office/drawing/2014/main" id="{2E6BBA24-B4B6-424C-8597-4083D2ADA8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0444" y="860835"/>
            <a:ext cx="8680027" cy="5831579"/>
          </a:xfrm>
          <a:prstGeom prst="rect">
            <a:avLst/>
          </a:prstGeom>
        </p:spPr>
      </p:pic>
    </p:spTree>
    <p:extLst>
      <p:ext uri="{BB962C8B-B14F-4D97-AF65-F5344CB8AC3E}">
        <p14:creationId xmlns:p14="http://schemas.microsoft.com/office/powerpoint/2010/main" val="4199165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DCD9A-5179-4546-91C7-99EBBF514C9A}"/>
              </a:ext>
            </a:extLst>
          </p:cNvPr>
          <p:cNvSpPr txBox="1"/>
          <p:nvPr/>
        </p:nvSpPr>
        <p:spPr>
          <a:xfrm>
            <a:off x="372533" y="280609"/>
            <a:ext cx="9336877" cy="2800767"/>
          </a:xfrm>
          <a:prstGeom prst="rect">
            <a:avLst/>
          </a:prstGeom>
          <a:noFill/>
        </p:spPr>
        <p:txBody>
          <a:bodyPr wrap="square" rtlCol="0">
            <a:spAutoFit/>
          </a:bodyPr>
          <a:lstStyle/>
          <a:p>
            <a:r>
              <a:rPr lang="en-US" sz="3600" dirty="0">
                <a:solidFill>
                  <a:srgbClr val="92D050"/>
                </a:solidFill>
                <a:latin typeface="+mj-lt"/>
              </a:rPr>
              <a:t>Updated Tree Survey</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pic>
        <p:nvPicPr>
          <p:cNvPr id="3" name="Picture 2">
            <a:extLst>
              <a:ext uri="{FF2B5EF4-FFF2-40B4-BE49-F238E27FC236}">
                <a16:creationId xmlns:a16="http://schemas.microsoft.com/office/drawing/2014/main" id="{2E6BBA24-B4B6-424C-8597-4083D2ADA8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81945" y="919232"/>
            <a:ext cx="6725494" cy="5831579"/>
          </a:xfrm>
          <a:prstGeom prst="rect">
            <a:avLst/>
          </a:prstGeom>
        </p:spPr>
      </p:pic>
    </p:spTree>
    <p:extLst>
      <p:ext uri="{BB962C8B-B14F-4D97-AF65-F5344CB8AC3E}">
        <p14:creationId xmlns:p14="http://schemas.microsoft.com/office/powerpoint/2010/main" val="3352610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DCD9A-5179-4546-91C7-99EBBF514C9A}"/>
              </a:ext>
            </a:extLst>
          </p:cNvPr>
          <p:cNvSpPr txBox="1"/>
          <p:nvPr/>
        </p:nvSpPr>
        <p:spPr>
          <a:xfrm>
            <a:off x="372533" y="280609"/>
            <a:ext cx="9336877" cy="8340745"/>
          </a:xfrm>
          <a:prstGeom prst="rect">
            <a:avLst/>
          </a:prstGeom>
          <a:noFill/>
        </p:spPr>
        <p:txBody>
          <a:bodyPr wrap="square" rtlCol="0">
            <a:spAutoFit/>
          </a:bodyPr>
          <a:lstStyle/>
          <a:p>
            <a:r>
              <a:rPr lang="en-US" sz="3600" dirty="0">
                <a:solidFill>
                  <a:srgbClr val="92D050"/>
                </a:solidFill>
                <a:latin typeface="+mj-lt"/>
              </a:rPr>
              <a:t>Traffic</a:t>
            </a:r>
          </a:p>
          <a:p>
            <a:endParaRPr lang="en-US" sz="2800" dirty="0"/>
          </a:p>
          <a:p>
            <a:r>
              <a:rPr lang="en-US" sz="2400" dirty="0"/>
              <a:t>The Applicant provided a traffic study to analyze the potential traffic impacts of the proposed project.  The traffic study was also reviewed by the Town’s Consulting Engineer, Kimley-Horn &amp; Associates (KHA).</a:t>
            </a:r>
          </a:p>
          <a:p>
            <a:endParaRPr lang="en-US" sz="2400" dirty="0"/>
          </a:p>
          <a:p>
            <a:r>
              <a:rPr lang="en-US" sz="2400" dirty="0"/>
              <a:t>KHA recommended that the proposed project include a right-hand turn lane into the property from west-bound E 6</a:t>
            </a:r>
            <a:r>
              <a:rPr lang="en-US" sz="2400" baseline="30000" dirty="0"/>
              <a:t>th</a:t>
            </a:r>
            <a:r>
              <a:rPr lang="en-US" sz="2400" dirty="0"/>
              <a:t> Avenue.  The Applicant has agreed to provide the recommended right-hand turn lane.</a:t>
            </a:r>
          </a:p>
          <a:p>
            <a:endParaRPr lang="en-US" sz="2400" dirty="0"/>
          </a:p>
          <a:p>
            <a:r>
              <a:rPr lang="en-US" sz="2400" dirty="0"/>
              <a:t>The Town is also in the process of considering improvements to the existing round-a-bout at E 6</a:t>
            </a:r>
            <a:r>
              <a:rPr lang="en-US" sz="2400" baseline="30000" dirty="0"/>
              <a:t>th</a:t>
            </a:r>
            <a:r>
              <a:rPr lang="en-US" sz="2400" dirty="0"/>
              <a:t> Avenue and Main Street to improve the traffic flow.</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3974056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DCD9A-5179-4546-91C7-99EBBF514C9A}"/>
              </a:ext>
            </a:extLst>
          </p:cNvPr>
          <p:cNvSpPr txBox="1"/>
          <p:nvPr/>
        </p:nvSpPr>
        <p:spPr>
          <a:xfrm>
            <a:off x="372533" y="280609"/>
            <a:ext cx="9336877" cy="8648521"/>
          </a:xfrm>
          <a:prstGeom prst="rect">
            <a:avLst/>
          </a:prstGeom>
          <a:noFill/>
        </p:spPr>
        <p:txBody>
          <a:bodyPr wrap="square" rtlCol="0">
            <a:spAutoFit/>
          </a:bodyPr>
          <a:lstStyle/>
          <a:p>
            <a:r>
              <a:rPr lang="en-US" sz="3600" dirty="0">
                <a:solidFill>
                  <a:srgbClr val="92D050"/>
                </a:solidFill>
                <a:latin typeface="+mj-lt"/>
              </a:rPr>
              <a:t>Traffic</a:t>
            </a:r>
          </a:p>
          <a:p>
            <a:endParaRPr lang="en-US" sz="2800" dirty="0"/>
          </a:p>
          <a:p>
            <a:r>
              <a:rPr lang="en-US" sz="2400" dirty="0"/>
              <a:t>The Town Center Master Plan requires that the only traffic access to the property is from a right-in and right-out only driveway on E 6</a:t>
            </a:r>
            <a:r>
              <a:rPr lang="en-US" sz="2400" baseline="30000" dirty="0"/>
              <a:t>th</a:t>
            </a:r>
            <a:r>
              <a:rPr lang="en-US" sz="2400" dirty="0"/>
              <a:t> Avenue and a full access driveway on E 5</a:t>
            </a:r>
            <a:r>
              <a:rPr lang="en-US" sz="2400" baseline="30000" dirty="0"/>
              <a:t>th</a:t>
            </a:r>
            <a:r>
              <a:rPr lang="en-US" sz="2400" dirty="0"/>
              <a:t> Avenue.  There is no access allowed on Oakdale Street.</a:t>
            </a:r>
          </a:p>
          <a:p>
            <a:endParaRPr lang="en-US" sz="2400" dirty="0"/>
          </a:p>
          <a:p>
            <a:r>
              <a:rPr lang="en-US" sz="2400" dirty="0"/>
              <a:t>Projected Net Change in Peak Hour Traffic (New Trips Less Existing Trips):</a:t>
            </a:r>
          </a:p>
          <a:p>
            <a:endParaRPr lang="en-US" sz="2400" dirty="0"/>
          </a:p>
          <a:p>
            <a:r>
              <a:rPr lang="en-US" sz="2400" dirty="0"/>
              <a:t>	AM Peak 							Approximately 14 Trips</a:t>
            </a:r>
          </a:p>
          <a:p>
            <a:endParaRPr lang="en-US" sz="2400" dirty="0"/>
          </a:p>
          <a:p>
            <a:r>
              <a:rPr lang="en-US" sz="2400" dirty="0"/>
              <a:t>	PM Peak 							Approximately 39 Trips</a:t>
            </a:r>
          </a:p>
          <a:p>
            <a:endParaRPr lang="en-US" sz="2400" dirty="0"/>
          </a:p>
          <a:p>
            <a:r>
              <a:rPr lang="en-US" sz="2400" dirty="0"/>
              <a:t>	Average Peak Hour Change	 	Approximately 27 Trips</a:t>
            </a:r>
          </a:p>
          <a:p>
            <a:r>
              <a:rPr lang="en-US" sz="2000" dirty="0"/>
              <a:t>  </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1019748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DCD9A-5179-4546-91C7-99EBBF514C9A}"/>
              </a:ext>
            </a:extLst>
          </p:cNvPr>
          <p:cNvSpPr txBox="1"/>
          <p:nvPr/>
        </p:nvSpPr>
        <p:spPr>
          <a:xfrm>
            <a:off x="372533" y="280609"/>
            <a:ext cx="9336877" cy="7602081"/>
          </a:xfrm>
          <a:prstGeom prst="rect">
            <a:avLst/>
          </a:prstGeom>
          <a:noFill/>
        </p:spPr>
        <p:txBody>
          <a:bodyPr wrap="square" rtlCol="0">
            <a:spAutoFit/>
          </a:bodyPr>
          <a:lstStyle/>
          <a:p>
            <a:r>
              <a:rPr lang="en-US" sz="3600" dirty="0">
                <a:solidFill>
                  <a:srgbClr val="92D050"/>
                </a:solidFill>
                <a:latin typeface="+mj-lt"/>
              </a:rPr>
              <a:t>Water and Sewer Services</a:t>
            </a:r>
          </a:p>
          <a:p>
            <a:endParaRPr lang="en-US" sz="2800" dirty="0"/>
          </a:p>
          <a:p>
            <a:r>
              <a:rPr lang="en-US" sz="2400" dirty="0"/>
              <a:t>The proposed project will have potable water services provided by Orange County Utilities.</a:t>
            </a:r>
          </a:p>
          <a:p>
            <a:endParaRPr lang="en-US" sz="2400" dirty="0"/>
          </a:p>
          <a:p>
            <a:r>
              <a:rPr lang="en-US" sz="2400" dirty="0"/>
              <a:t>The proposed project will use an on-site septic system for wastewater.  The proposed on-site septic system has not yet been designed.  It is required to be designed and provided on the Final Development Plan.  The area that may be required for the on-site septic system may limit the amount of area available for the required parking, which may then reduce the size of the proposed buildings base on the available parking or on the requirement of the on-site septic system.</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4057904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C1615FFF-A317-4A17-966A-0F77EFF594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4240" y="1223943"/>
            <a:ext cx="6114585" cy="4075842"/>
          </a:xfrm>
        </p:spPr>
      </p:pic>
      <p:sp>
        <p:nvSpPr>
          <p:cNvPr id="4" name="TextBox 3">
            <a:extLst>
              <a:ext uri="{FF2B5EF4-FFF2-40B4-BE49-F238E27FC236}">
                <a16:creationId xmlns:a16="http://schemas.microsoft.com/office/drawing/2014/main" id="{40356531-6926-43C4-AF72-3AE37314E69F}"/>
              </a:ext>
            </a:extLst>
          </p:cNvPr>
          <p:cNvSpPr txBox="1"/>
          <p:nvPr/>
        </p:nvSpPr>
        <p:spPr>
          <a:xfrm>
            <a:off x="456020" y="302499"/>
            <a:ext cx="4084449" cy="5201424"/>
          </a:xfrm>
          <a:prstGeom prst="rect">
            <a:avLst/>
          </a:prstGeom>
          <a:noFill/>
        </p:spPr>
        <p:txBody>
          <a:bodyPr wrap="square">
            <a:spAutoFit/>
          </a:bodyPr>
          <a:lstStyle/>
          <a:p>
            <a:r>
              <a:rPr lang="en-US" sz="3600" dirty="0">
                <a:solidFill>
                  <a:srgbClr val="92D050"/>
                </a:solidFill>
                <a:latin typeface="+mj-lt"/>
              </a:rPr>
              <a:t>Façade/Elevation</a:t>
            </a:r>
          </a:p>
          <a:p>
            <a:endParaRPr lang="en-US" sz="2800" b="1" u="sng" dirty="0"/>
          </a:p>
          <a:p>
            <a:r>
              <a:rPr lang="en-US" sz="2400" dirty="0"/>
              <a:t>Applicant request waiver to PUD submittal standards to provide facades/elevations of proposed buildings.</a:t>
            </a:r>
          </a:p>
          <a:p>
            <a:endParaRPr lang="en-US" sz="2400" dirty="0"/>
          </a:p>
          <a:p>
            <a:r>
              <a:rPr lang="en-US" sz="2400" dirty="0"/>
              <a:t>Applicant has acknowledged that the required design standards will be met and provided as part of the Final Development Plan </a:t>
            </a:r>
          </a:p>
          <a:p>
            <a:endParaRPr lang="en-US" sz="2800" b="1" u="sng" dirty="0"/>
          </a:p>
        </p:txBody>
      </p:sp>
    </p:spTree>
    <p:extLst>
      <p:ext uri="{BB962C8B-B14F-4D97-AF65-F5344CB8AC3E}">
        <p14:creationId xmlns:p14="http://schemas.microsoft.com/office/powerpoint/2010/main" val="384039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356531-6926-43C4-AF72-3AE37314E69F}"/>
              </a:ext>
            </a:extLst>
          </p:cNvPr>
          <p:cNvSpPr txBox="1"/>
          <p:nvPr/>
        </p:nvSpPr>
        <p:spPr>
          <a:xfrm>
            <a:off x="456020" y="302499"/>
            <a:ext cx="9310149" cy="6678751"/>
          </a:xfrm>
          <a:prstGeom prst="rect">
            <a:avLst/>
          </a:prstGeom>
          <a:noFill/>
        </p:spPr>
        <p:txBody>
          <a:bodyPr wrap="square">
            <a:spAutoFit/>
          </a:bodyPr>
          <a:lstStyle/>
          <a:p>
            <a:r>
              <a:rPr lang="en-US" sz="3600" dirty="0">
                <a:solidFill>
                  <a:srgbClr val="92D050"/>
                </a:solidFill>
                <a:latin typeface="+mj-lt"/>
              </a:rPr>
              <a:t>Proposed PUD Development Conditions</a:t>
            </a:r>
          </a:p>
          <a:p>
            <a:endParaRPr lang="en-US" sz="1200" b="1" u="sng" dirty="0"/>
          </a:p>
          <a:p>
            <a:r>
              <a:rPr lang="en-US" sz="2400" dirty="0"/>
              <a:t>The proposed PUD conditions cover the following topics:</a:t>
            </a:r>
          </a:p>
          <a:p>
            <a:endParaRPr lang="en-US" sz="2400" dirty="0"/>
          </a:p>
          <a:p>
            <a:pPr marL="914400" lvl="1" indent="-457200">
              <a:buAutoNum type="arabicPeriod"/>
            </a:pPr>
            <a:r>
              <a:rPr lang="en-US" sz="2400" dirty="0"/>
              <a:t>Mitigation Agreements for Transportation and Utilities as part of the Final Development Plan;</a:t>
            </a:r>
          </a:p>
          <a:p>
            <a:pPr marL="914400" lvl="1" indent="-457200">
              <a:buAutoNum type="arabicPeriod"/>
            </a:pPr>
            <a:r>
              <a:rPr lang="en-US" sz="2400" dirty="0"/>
              <a:t>Final Development Plan Requirements – Emphasis on tree protection/mitigation and landscaping, stormwater management, Design Standard compliance, utilities, and buffering of surrounding properties;</a:t>
            </a:r>
          </a:p>
          <a:p>
            <a:pPr marL="914400" lvl="1" indent="-457200">
              <a:buAutoNum type="arabicPeriod"/>
            </a:pPr>
            <a:r>
              <a:rPr lang="en-US" sz="2400" dirty="0"/>
              <a:t>Construction Management – Emphasis on construction staging and construction impacts;</a:t>
            </a:r>
          </a:p>
          <a:p>
            <a:pPr marL="914400" lvl="1" indent="-457200">
              <a:buAutoNum type="arabicPeriod"/>
            </a:pPr>
            <a:r>
              <a:rPr lang="en-US" sz="2400" dirty="0"/>
              <a:t>Permitted land uses consistent with Town requirements; and</a:t>
            </a:r>
          </a:p>
          <a:p>
            <a:pPr marL="914400" lvl="1" indent="-457200">
              <a:buAutoNum type="arabicPeriod"/>
            </a:pPr>
            <a:r>
              <a:rPr lang="en-US" sz="2400" dirty="0"/>
              <a:t>Town Council Workshops for review of drafts of Final Development Plan prior to final submission for public hearing.</a:t>
            </a:r>
          </a:p>
          <a:p>
            <a:pPr marL="457200" indent="-457200">
              <a:buAutoNum type="arabicPeriod"/>
            </a:pPr>
            <a:endParaRPr lang="en-US" sz="2000" dirty="0"/>
          </a:p>
        </p:txBody>
      </p:sp>
    </p:spTree>
    <p:extLst>
      <p:ext uri="{BB962C8B-B14F-4D97-AF65-F5344CB8AC3E}">
        <p14:creationId xmlns:p14="http://schemas.microsoft.com/office/powerpoint/2010/main" val="2349775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356531-6926-43C4-AF72-3AE37314E69F}"/>
              </a:ext>
            </a:extLst>
          </p:cNvPr>
          <p:cNvSpPr txBox="1"/>
          <p:nvPr/>
        </p:nvSpPr>
        <p:spPr>
          <a:xfrm>
            <a:off x="456020" y="302499"/>
            <a:ext cx="9310149" cy="1138773"/>
          </a:xfrm>
          <a:prstGeom prst="rect">
            <a:avLst/>
          </a:prstGeom>
          <a:noFill/>
        </p:spPr>
        <p:txBody>
          <a:bodyPr wrap="square">
            <a:spAutoFit/>
          </a:bodyPr>
          <a:lstStyle/>
          <a:p>
            <a:r>
              <a:rPr lang="en-US" sz="3600" dirty="0">
                <a:solidFill>
                  <a:srgbClr val="92D050"/>
                </a:solidFill>
                <a:latin typeface="+mj-lt"/>
              </a:rPr>
              <a:t>Proposed PUD Development Conditions</a:t>
            </a:r>
          </a:p>
          <a:p>
            <a:endParaRPr lang="en-US" sz="1200" b="1" u="sng" dirty="0"/>
          </a:p>
          <a:p>
            <a:endParaRPr lang="en-US" sz="2000" dirty="0"/>
          </a:p>
        </p:txBody>
      </p:sp>
      <p:sp>
        <p:nvSpPr>
          <p:cNvPr id="3" name="TextBox 2">
            <a:extLst>
              <a:ext uri="{FF2B5EF4-FFF2-40B4-BE49-F238E27FC236}">
                <a16:creationId xmlns:a16="http://schemas.microsoft.com/office/drawing/2014/main" id="{FBF26F64-37B4-407D-95D5-64BCB6C3D161}"/>
              </a:ext>
            </a:extLst>
          </p:cNvPr>
          <p:cNvSpPr txBox="1"/>
          <p:nvPr/>
        </p:nvSpPr>
        <p:spPr>
          <a:xfrm>
            <a:off x="391537" y="1261060"/>
            <a:ext cx="8901260" cy="1877437"/>
          </a:xfrm>
          <a:prstGeom prst="rect">
            <a:avLst/>
          </a:prstGeom>
          <a:noFill/>
        </p:spPr>
        <p:txBody>
          <a:bodyPr wrap="square">
            <a:spAutoFit/>
          </a:bodyPr>
          <a:lstStyle/>
          <a:p>
            <a:endParaRPr lang="en-US" sz="2000" dirty="0"/>
          </a:p>
          <a:p>
            <a:r>
              <a:rPr lang="en-US" sz="2400" dirty="0"/>
              <a:t>The proposed PUD conditions were provided to the applicant late last week. Town staff is aware that the applicant may have proposed revisions to the conditions that will be provided at the 2</a:t>
            </a:r>
            <a:r>
              <a:rPr lang="en-US" sz="2400" baseline="30000" dirty="0"/>
              <a:t>nd</a:t>
            </a:r>
            <a:r>
              <a:rPr lang="en-US" sz="2400" dirty="0"/>
              <a:t> Public Hearing in June.</a:t>
            </a:r>
          </a:p>
        </p:txBody>
      </p:sp>
    </p:spTree>
    <p:extLst>
      <p:ext uri="{BB962C8B-B14F-4D97-AF65-F5344CB8AC3E}">
        <p14:creationId xmlns:p14="http://schemas.microsoft.com/office/powerpoint/2010/main" val="4243070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356531-6926-43C4-AF72-3AE37314E69F}"/>
              </a:ext>
            </a:extLst>
          </p:cNvPr>
          <p:cNvSpPr txBox="1"/>
          <p:nvPr/>
        </p:nvSpPr>
        <p:spPr>
          <a:xfrm>
            <a:off x="456020" y="302499"/>
            <a:ext cx="9310149" cy="5878532"/>
          </a:xfrm>
          <a:prstGeom prst="rect">
            <a:avLst/>
          </a:prstGeom>
          <a:noFill/>
        </p:spPr>
        <p:txBody>
          <a:bodyPr wrap="square">
            <a:spAutoFit/>
          </a:bodyPr>
          <a:lstStyle/>
          <a:p>
            <a:r>
              <a:rPr lang="en-US" sz="3600" dirty="0">
                <a:solidFill>
                  <a:srgbClr val="92D050"/>
                </a:solidFill>
                <a:latin typeface="+mj-lt"/>
              </a:rPr>
              <a:t>Next Steps</a:t>
            </a:r>
          </a:p>
          <a:p>
            <a:endParaRPr lang="en-US" sz="2800" b="1" u="sng" dirty="0"/>
          </a:p>
          <a:p>
            <a:r>
              <a:rPr lang="en-US" sz="2400" dirty="0"/>
              <a:t>PUD conditions may be revised and will be presented to Town Council at the 2</a:t>
            </a:r>
            <a:r>
              <a:rPr lang="en-US" sz="2400" baseline="30000" dirty="0"/>
              <a:t>nd</a:t>
            </a:r>
            <a:r>
              <a:rPr lang="en-US" sz="2400" dirty="0"/>
              <a:t> public hearing on June 8, 2021.</a:t>
            </a:r>
          </a:p>
          <a:p>
            <a:endParaRPr lang="en-US" sz="2400" dirty="0"/>
          </a:p>
          <a:p>
            <a:r>
              <a:rPr lang="en-US" sz="2400" dirty="0"/>
              <a:t>The 2</a:t>
            </a:r>
            <a:r>
              <a:rPr lang="en-US" sz="2400" baseline="30000" dirty="0"/>
              <a:t>nd</a:t>
            </a:r>
            <a:r>
              <a:rPr lang="en-US" sz="2400" dirty="0"/>
              <a:t> public hearing on June 8, 2021, is the final public hearing for the Town Council.</a:t>
            </a:r>
          </a:p>
          <a:p>
            <a:endParaRPr lang="en-US" sz="2400" dirty="0"/>
          </a:p>
          <a:p>
            <a:r>
              <a:rPr lang="en-US" sz="2400" dirty="0"/>
              <a:t>If Town Council approves the rezoning and preliminary development plan on June 8, 2021, then the applicant will prepare the Final Development Plan for additional public hearings with the Town’s Development Review Board and Town Council.</a:t>
            </a:r>
          </a:p>
          <a:p>
            <a:endParaRPr lang="en-US" sz="2400" dirty="0"/>
          </a:p>
          <a:p>
            <a:r>
              <a:rPr lang="en-US" sz="2400" dirty="0"/>
              <a:t>No development is authorized until the Town Council approves the Final Development Plan. </a:t>
            </a:r>
          </a:p>
        </p:txBody>
      </p:sp>
    </p:spTree>
    <p:extLst>
      <p:ext uri="{BB962C8B-B14F-4D97-AF65-F5344CB8AC3E}">
        <p14:creationId xmlns:p14="http://schemas.microsoft.com/office/powerpoint/2010/main" val="2233569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E89A06-C2C2-46D3-8BCA-4420FC38687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2540" y="1366885"/>
            <a:ext cx="6257982" cy="4204355"/>
          </a:xfrm>
          <a:prstGeom prst="rect">
            <a:avLst/>
          </a:prstGeom>
        </p:spPr>
      </p:pic>
      <p:sp>
        <p:nvSpPr>
          <p:cNvPr id="2" name="TextBox 1">
            <a:extLst>
              <a:ext uri="{FF2B5EF4-FFF2-40B4-BE49-F238E27FC236}">
                <a16:creationId xmlns:a16="http://schemas.microsoft.com/office/drawing/2014/main" id="{AE4DCD9A-5179-4546-91C7-99EBBF514C9A}"/>
              </a:ext>
            </a:extLst>
          </p:cNvPr>
          <p:cNvSpPr txBox="1"/>
          <p:nvPr/>
        </p:nvSpPr>
        <p:spPr>
          <a:xfrm>
            <a:off x="6502250" y="439469"/>
            <a:ext cx="3169919" cy="5570756"/>
          </a:xfrm>
          <a:prstGeom prst="rect">
            <a:avLst/>
          </a:prstGeom>
          <a:noFill/>
        </p:spPr>
        <p:txBody>
          <a:bodyPr wrap="square" rtlCol="0">
            <a:spAutoFit/>
          </a:bodyPr>
          <a:lstStyle/>
          <a:p>
            <a:r>
              <a:rPr lang="en-US" sz="2800" b="1" u="sng" dirty="0"/>
              <a:t>Project Location</a:t>
            </a:r>
          </a:p>
          <a:p>
            <a:endParaRPr lang="en-US" sz="2800" dirty="0"/>
          </a:p>
          <a:p>
            <a:r>
              <a:rPr lang="en-US" sz="2000" dirty="0"/>
              <a:t>Northeast Corner of Main Street and E 6</a:t>
            </a:r>
            <a:r>
              <a:rPr lang="en-US" sz="2000" baseline="30000" dirty="0"/>
              <a:t>th</a:t>
            </a:r>
            <a:r>
              <a:rPr lang="en-US" sz="2000" dirty="0"/>
              <a:t> Avenue</a:t>
            </a:r>
          </a:p>
          <a:p>
            <a:endParaRPr lang="en-US" sz="2000" dirty="0"/>
          </a:p>
          <a:p>
            <a:r>
              <a:rPr lang="en-US" sz="2000" dirty="0"/>
              <a:t>2.17 acres +/-</a:t>
            </a:r>
          </a:p>
          <a:p>
            <a:endParaRPr lang="en-US" sz="2000" dirty="0"/>
          </a:p>
          <a:p>
            <a:r>
              <a:rPr lang="en-US" sz="2000" dirty="0"/>
              <a:t>Property Owner is Downtown Windermere Properties, LLC.</a:t>
            </a:r>
          </a:p>
          <a:p>
            <a:endParaRPr lang="en-US" sz="2000" dirty="0"/>
          </a:p>
          <a:p>
            <a:r>
              <a:rPr lang="en-US" sz="2000" dirty="0"/>
              <a:t>Existing Uses on the Property are a real estate office, insurance office, specialty retail, ice cream shop, and 2 single-family homes.</a:t>
            </a:r>
          </a:p>
        </p:txBody>
      </p:sp>
    </p:spTree>
    <p:extLst>
      <p:ext uri="{BB962C8B-B14F-4D97-AF65-F5344CB8AC3E}">
        <p14:creationId xmlns:p14="http://schemas.microsoft.com/office/powerpoint/2010/main" val="105295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B6A3-A89E-4737-A399-078B992CD20F}"/>
              </a:ext>
            </a:extLst>
          </p:cNvPr>
          <p:cNvSpPr>
            <a:spLocks noGrp="1"/>
          </p:cNvSpPr>
          <p:nvPr>
            <p:ph type="title"/>
          </p:nvPr>
        </p:nvSpPr>
        <p:spPr/>
        <p:txBody>
          <a:bodyPr/>
          <a:lstStyle/>
          <a:p>
            <a:r>
              <a:rPr lang="en-US" dirty="0"/>
              <a:t>Planned Unit Development (PUD) Process</a:t>
            </a:r>
          </a:p>
        </p:txBody>
      </p:sp>
      <p:graphicFrame>
        <p:nvGraphicFramePr>
          <p:cNvPr id="4" name="Content Placeholder 3">
            <a:extLst>
              <a:ext uri="{FF2B5EF4-FFF2-40B4-BE49-F238E27FC236}">
                <a16:creationId xmlns:a16="http://schemas.microsoft.com/office/drawing/2014/main" id="{BA5AEA17-A677-45B0-841F-8F3359B744E3}"/>
              </a:ext>
            </a:extLst>
          </p:cNvPr>
          <p:cNvGraphicFramePr>
            <a:graphicFrameLocks noGrp="1"/>
          </p:cNvGraphicFramePr>
          <p:nvPr>
            <p:ph idx="1"/>
            <p:extLst>
              <p:ext uri="{D42A27DB-BD31-4B8C-83A1-F6EECF244321}">
                <p14:modId xmlns:p14="http://schemas.microsoft.com/office/powerpoint/2010/main" val="1759676574"/>
              </p:ext>
            </p:extLst>
          </p:nvPr>
        </p:nvGraphicFramePr>
        <p:xfrm>
          <a:off x="282173" y="1905828"/>
          <a:ext cx="11749573" cy="1692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5D3A3FAF-B862-4DF6-BD38-B413095D8583}"/>
              </a:ext>
            </a:extLst>
          </p:cNvPr>
          <p:cNvSpPr txBox="1"/>
          <p:nvPr/>
        </p:nvSpPr>
        <p:spPr>
          <a:xfrm>
            <a:off x="1729552" y="4109243"/>
            <a:ext cx="7837715" cy="1938992"/>
          </a:xfrm>
          <a:prstGeom prst="rect">
            <a:avLst/>
          </a:prstGeom>
          <a:noFill/>
        </p:spPr>
        <p:txBody>
          <a:bodyPr wrap="square" rtlCol="0">
            <a:spAutoFit/>
          </a:bodyPr>
          <a:lstStyle/>
          <a:p>
            <a:r>
              <a:rPr lang="en-US" sz="2400" dirty="0"/>
              <a:t>On February 16, 2021, the Development Review Board (DRB) held a public hearing and reviewed  the proposed rezoning to PUD and the Preliminary Development Plan. The DRB recommend approval to the Town Council.</a:t>
            </a:r>
          </a:p>
        </p:txBody>
      </p:sp>
    </p:spTree>
    <p:extLst>
      <p:ext uri="{BB962C8B-B14F-4D97-AF65-F5344CB8AC3E}">
        <p14:creationId xmlns:p14="http://schemas.microsoft.com/office/powerpoint/2010/main" val="635981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145A8-97C9-4B90-BCD9-2C557FF386A7}"/>
              </a:ext>
            </a:extLst>
          </p:cNvPr>
          <p:cNvSpPr>
            <a:spLocks noGrp="1"/>
          </p:cNvSpPr>
          <p:nvPr>
            <p:ph type="title"/>
          </p:nvPr>
        </p:nvSpPr>
        <p:spPr/>
        <p:txBody>
          <a:bodyPr/>
          <a:lstStyle/>
          <a:p>
            <a:r>
              <a:rPr lang="en-US" dirty="0"/>
              <a:t>Purpose of PUD</a:t>
            </a:r>
          </a:p>
        </p:txBody>
      </p:sp>
      <p:sp>
        <p:nvSpPr>
          <p:cNvPr id="3" name="Content Placeholder 2">
            <a:extLst>
              <a:ext uri="{FF2B5EF4-FFF2-40B4-BE49-F238E27FC236}">
                <a16:creationId xmlns:a16="http://schemas.microsoft.com/office/drawing/2014/main" id="{8833DC3C-CBA0-4AA3-9AA3-293394871D3C}"/>
              </a:ext>
            </a:extLst>
          </p:cNvPr>
          <p:cNvSpPr>
            <a:spLocks noGrp="1"/>
          </p:cNvSpPr>
          <p:nvPr>
            <p:ph idx="1"/>
          </p:nvPr>
        </p:nvSpPr>
        <p:spPr>
          <a:xfrm>
            <a:off x="590248" y="1488613"/>
            <a:ext cx="8596668" cy="3880773"/>
          </a:xfrm>
        </p:spPr>
        <p:txBody>
          <a:bodyPr>
            <a:noAutofit/>
          </a:bodyPr>
          <a:lstStyle/>
          <a:p>
            <a:pPr marL="0" indent="0">
              <a:buNone/>
            </a:pPr>
            <a:r>
              <a:rPr lang="en-US" sz="2400" dirty="0"/>
              <a:t>Property is located with the Town Center Overlay District as adopted in the Town’s Comprehensive Plan.</a:t>
            </a:r>
          </a:p>
          <a:p>
            <a:endParaRPr lang="en-US" sz="2400" dirty="0"/>
          </a:p>
          <a:p>
            <a:pPr marL="0" indent="0">
              <a:buNone/>
            </a:pPr>
            <a:r>
              <a:rPr lang="en-US" sz="2400" dirty="0"/>
              <a:t>Development within the District requires a rezoning to Planned Unit Development (PUD) with a Preliminary Development Plan.</a:t>
            </a:r>
          </a:p>
          <a:p>
            <a:endParaRPr lang="en-US" sz="2400" dirty="0"/>
          </a:p>
          <a:p>
            <a:pPr marL="0" indent="0">
              <a:buNone/>
            </a:pPr>
            <a:r>
              <a:rPr lang="en-US" sz="2400" dirty="0"/>
              <a:t>Development must be consistent with all design standards of the Town Center Design Guidelines (2004).</a:t>
            </a:r>
          </a:p>
          <a:p>
            <a:pPr marL="457200" lvl="1" indent="0">
              <a:buNone/>
            </a:pPr>
            <a:r>
              <a:rPr lang="en-US" sz="2400" dirty="0"/>
              <a:t>Building and parking locations, buffering, parking, building façade, etc.</a:t>
            </a:r>
          </a:p>
          <a:p>
            <a:endParaRPr lang="en-US" dirty="0"/>
          </a:p>
        </p:txBody>
      </p:sp>
    </p:spTree>
    <p:extLst>
      <p:ext uri="{BB962C8B-B14F-4D97-AF65-F5344CB8AC3E}">
        <p14:creationId xmlns:p14="http://schemas.microsoft.com/office/powerpoint/2010/main" val="462609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145A8-97C9-4B90-BCD9-2C557FF386A7}"/>
              </a:ext>
            </a:extLst>
          </p:cNvPr>
          <p:cNvSpPr>
            <a:spLocks noGrp="1"/>
          </p:cNvSpPr>
          <p:nvPr>
            <p:ph type="title"/>
          </p:nvPr>
        </p:nvSpPr>
        <p:spPr>
          <a:xfrm>
            <a:off x="677334" y="609600"/>
            <a:ext cx="8596668" cy="738352"/>
          </a:xfrm>
        </p:spPr>
        <p:txBody>
          <a:bodyPr/>
          <a:lstStyle/>
          <a:p>
            <a:r>
              <a:rPr lang="en-US" dirty="0"/>
              <a:t>Purpose of PUD</a:t>
            </a:r>
          </a:p>
        </p:txBody>
      </p:sp>
      <p:sp>
        <p:nvSpPr>
          <p:cNvPr id="3" name="Content Placeholder 2">
            <a:extLst>
              <a:ext uri="{FF2B5EF4-FFF2-40B4-BE49-F238E27FC236}">
                <a16:creationId xmlns:a16="http://schemas.microsoft.com/office/drawing/2014/main" id="{8833DC3C-CBA0-4AA3-9AA3-293394871D3C}"/>
              </a:ext>
            </a:extLst>
          </p:cNvPr>
          <p:cNvSpPr>
            <a:spLocks noGrp="1"/>
          </p:cNvSpPr>
          <p:nvPr>
            <p:ph idx="1"/>
          </p:nvPr>
        </p:nvSpPr>
        <p:spPr>
          <a:xfrm>
            <a:off x="677334" y="1488613"/>
            <a:ext cx="8596668" cy="3880773"/>
          </a:xfrm>
        </p:spPr>
        <p:txBody>
          <a:bodyPr>
            <a:noAutofit/>
          </a:bodyPr>
          <a:lstStyle/>
          <a:p>
            <a:pPr marL="0" indent="0">
              <a:buNone/>
            </a:pPr>
            <a:r>
              <a:rPr lang="en-US" sz="2400" dirty="0"/>
              <a:t>Approval of the PUD and Preliminary Development Plan </a:t>
            </a:r>
            <a:r>
              <a:rPr lang="en-US" sz="2400" b="1" u="sng" dirty="0"/>
              <a:t>does not </a:t>
            </a:r>
            <a:r>
              <a:rPr lang="en-US" sz="2400" dirty="0"/>
              <a:t>authorize development.</a:t>
            </a:r>
          </a:p>
          <a:p>
            <a:pPr marL="0" indent="0">
              <a:buNone/>
            </a:pPr>
            <a:r>
              <a:rPr lang="en-US" sz="2400" dirty="0"/>
              <a:t>	Only assigns the correct zoning, implements the adopted 	Town Center Master Plan, and sets limitations on 		development.</a:t>
            </a:r>
          </a:p>
          <a:p>
            <a:endParaRPr lang="en-US" sz="2400" dirty="0"/>
          </a:p>
          <a:p>
            <a:pPr marL="0" indent="0">
              <a:buNone/>
            </a:pPr>
            <a:r>
              <a:rPr lang="en-US" sz="2400" dirty="0"/>
              <a:t>If the PUD and Preliminary Development Plan are approved – a Final Development Plan must be approved by the DRB and Town Council prior to development.</a:t>
            </a:r>
          </a:p>
          <a:p>
            <a:endParaRPr lang="en-US" dirty="0"/>
          </a:p>
        </p:txBody>
      </p:sp>
    </p:spTree>
    <p:extLst>
      <p:ext uri="{BB962C8B-B14F-4D97-AF65-F5344CB8AC3E}">
        <p14:creationId xmlns:p14="http://schemas.microsoft.com/office/powerpoint/2010/main" val="1428268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6D1B0C2F-34B9-48CB-AD4D-F90768FB9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1631"/>
            <a:ext cx="10094708" cy="6816369"/>
          </a:xfrm>
          <a:prstGeom prst="rect">
            <a:avLst/>
          </a:prstGeom>
        </p:spPr>
      </p:pic>
      <p:sp>
        <p:nvSpPr>
          <p:cNvPr id="5" name="Oval 4">
            <a:extLst>
              <a:ext uri="{FF2B5EF4-FFF2-40B4-BE49-F238E27FC236}">
                <a16:creationId xmlns:a16="http://schemas.microsoft.com/office/drawing/2014/main" id="{6FC5C163-DC80-4D61-BF66-A32266B7654D}"/>
              </a:ext>
            </a:extLst>
          </p:cNvPr>
          <p:cNvSpPr/>
          <p:nvPr/>
        </p:nvSpPr>
        <p:spPr>
          <a:xfrm>
            <a:off x="3361509" y="3429000"/>
            <a:ext cx="2394857" cy="2013857"/>
          </a:xfrm>
          <a:prstGeom prst="ellipse">
            <a:avLst/>
          </a:prstGeom>
          <a:solidFill>
            <a:srgbClr val="0070C0">
              <a:alpha val="6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4854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16DB0A56-23D7-42BD-99DB-09A0AB8B5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442" y="84210"/>
            <a:ext cx="10371847" cy="6689579"/>
          </a:xfrm>
          <a:prstGeom prst="rect">
            <a:avLst/>
          </a:prstGeom>
        </p:spPr>
      </p:pic>
    </p:spTree>
    <p:extLst>
      <p:ext uri="{BB962C8B-B14F-4D97-AF65-F5344CB8AC3E}">
        <p14:creationId xmlns:p14="http://schemas.microsoft.com/office/powerpoint/2010/main" val="3037176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DCD9A-5179-4546-91C7-99EBBF514C9A}"/>
              </a:ext>
            </a:extLst>
          </p:cNvPr>
          <p:cNvSpPr txBox="1"/>
          <p:nvPr/>
        </p:nvSpPr>
        <p:spPr>
          <a:xfrm>
            <a:off x="650450" y="517676"/>
            <a:ext cx="9137984" cy="6555641"/>
          </a:xfrm>
          <a:prstGeom prst="rect">
            <a:avLst/>
          </a:prstGeom>
          <a:noFill/>
        </p:spPr>
        <p:txBody>
          <a:bodyPr wrap="square" rtlCol="0">
            <a:spAutoFit/>
          </a:bodyPr>
          <a:lstStyle/>
          <a:p>
            <a:r>
              <a:rPr lang="en-US" sz="3600" dirty="0">
                <a:solidFill>
                  <a:srgbClr val="92D050"/>
                </a:solidFill>
                <a:latin typeface="+mj-lt"/>
              </a:rPr>
              <a:t>Proposed Project</a:t>
            </a:r>
          </a:p>
          <a:p>
            <a:endParaRPr lang="en-US" sz="2800" dirty="0"/>
          </a:p>
          <a:p>
            <a:r>
              <a:rPr lang="en-US" sz="2400" dirty="0"/>
              <a:t>Redevelop the property with up to 21,750 square feet of retail, restaurant, and office space.</a:t>
            </a:r>
          </a:p>
          <a:p>
            <a:endParaRPr lang="en-US" sz="2400" dirty="0"/>
          </a:p>
          <a:p>
            <a:r>
              <a:rPr lang="en-US" sz="2400" dirty="0"/>
              <a:t>Buildings no higher than 35 feet.</a:t>
            </a:r>
          </a:p>
          <a:p>
            <a:endParaRPr lang="en-US" sz="2400" dirty="0"/>
          </a:p>
          <a:p>
            <a:r>
              <a:rPr lang="en-US" sz="2400" dirty="0"/>
              <a:t>Internal off-street parking and stormwater.</a:t>
            </a:r>
          </a:p>
          <a:p>
            <a:endParaRPr lang="en-US" sz="2400" dirty="0"/>
          </a:p>
          <a:p>
            <a:r>
              <a:rPr lang="en-US" sz="2400" dirty="0"/>
              <a:t>Project boundary buffering.</a:t>
            </a:r>
          </a:p>
          <a:p>
            <a:endParaRPr lang="en-US" sz="2400" dirty="0"/>
          </a:p>
          <a:p>
            <a:r>
              <a:rPr lang="en-US" sz="2400" dirty="0"/>
              <a:t>Existing Development On-Site is Approximately 10,774 square feet of office, retail, ice cream shop, 2 single-family homes.</a:t>
            </a:r>
          </a:p>
          <a:p>
            <a:endParaRPr lang="en-US" sz="2400" dirty="0"/>
          </a:p>
          <a:p>
            <a:r>
              <a:rPr lang="en-US" sz="2400" dirty="0"/>
              <a:t>Net increase in building area on subject property is 10,976 square feet.</a:t>
            </a:r>
          </a:p>
          <a:p>
            <a:endParaRPr lang="en-US" sz="2000" dirty="0"/>
          </a:p>
        </p:txBody>
      </p:sp>
    </p:spTree>
    <p:extLst>
      <p:ext uri="{BB962C8B-B14F-4D97-AF65-F5344CB8AC3E}">
        <p14:creationId xmlns:p14="http://schemas.microsoft.com/office/powerpoint/2010/main" val="402309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DCD9A-5179-4546-91C7-99EBBF514C9A}"/>
              </a:ext>
            </a:extLst>
          </p:cNvPr>
          <p:cNvSpPr txBox="1"/>
          <p:nvPr/>
        </p:nvSpPr>
        <p:spPr>
          <a:xfrm>
            <a:off x="402022" y="211817"/>
            <a:ext cx="8467788" cy="1384995"/>
          </a:xfrm>
          <a:prstGeom prst="rect">
            <a:avLst/>
          </a:prstGeom>
          <a:noFill/>
        </p:spPr>
        <p:txBody>
          <a:bodyPr wrap="square" rtlCol="0">
            <a:spAutoFit/>
          </a:bodyPr>
          <a:lstStyle/>
          <a:p>
            <a:r>
              <a:rPr lang="en-US" sz="3600" dirty="0">
                <a:solidFill>
                  <a:srgbClr val="92D050"/>
                </a:solidFill>
                <a:latin typeface="+mj-lt"/>
              </a:rPr>
              <a:t>Proposed Preliminary Development Plan</a:t>
            </a:r>
          </a:p>
          <a:p>
            <a:endParaRPr lang="en-US" sz="2800" dirty="0"/>
          </a:p>
          <a:p>
            <a:endParaRPr lang="en-US" sz="2000" dirty="0"/>
          </a:p>
        </p:txBody>
      </p:sp>
      <p:pic>
        <p:nvPicPr>
          <p:cNvPr id="4" name="Picture 3">
            <a:extLst>
              <a:ext uri="{FF2B5EF4-FFF2-40B4-BE49-F238E27FC236}">
                <a16:creationId xmlns:a16="http://schemas.microsoft.com/office/drawing/2014/main" id="{C28977B3-B95C-428F-B4DA-96ABE1C5742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20126" y="997788"/>
            <a:ext cx="7788785" cy="5648395"/>
          </a:xfrm>
          <a:prstGeom prst="rect">
            <a:avLst/>
          </a:prstGeom>
        </p:spPr>
      </p:pic>
    </p:spTree>
    <p:extLst>
      <p:ext uri="{BB962C8B-B14F-4D97-AF65-F5344CB8AC3E}">
        <p14:creationId xmlns:p14="http://schemas.microsoft.com/office/powerpoint/2010/main" val="12731515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1885</TotalTime>
  <Words>1007</Words>
  <Application>Microsoft Office PowerPoint</Application>
  <PresentationFormat>Widescreen</PresentationFormat>
  <Paragraphs>140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Trebuchet MS</vt:lpstr>
      <vt:lpstr>Wingdings 3</vt:lpstr>
      <vt:lpstr>Facet</vt:lpstr>
      <vt:lpstr>Downtown Windermere Properties Z19-12</vt:lpstr>
      <vt:lpstr>PowerPoint Presentation</vt:lpstr>
      <vt:lpstr>Planned Unit Development (PUD) Process</vt:lpstr>
      <vt:lpstr>Purpose of PUD</vt:lpstr>
      <vt:lpstr>Purpose of PUD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Downtown Windermere Properties</dc:title>
  <dc:creator>Mastison, Sarah</dc:creator>
  <cp:lastModifiedBy>Cornelius, Brad</cp:lastModifiedBy>
  <cp:revision>37</cp:revision>
  <dcterms:created xsi:type="dcterms:W3CDTF">2021-02-15T15:29:06Z</dcterms:created>
  <dcterms:modified xsi:type="dcterms:W3CDTF">2021-04-13T01:27:36Z</dcterms:modified>
</cp:coreProperties>
</file>