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9" r:id="rId3"/>
    <p:sldId id="276" r:id="rId4"/>
    <p:sldId id="277" r:id="rId5"/>
    <p:sldId id="278"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6" r:id="rId21"/>
    <p:sldId id="29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varScale="1">
        <p:scale>
          <a:sx n="100" d="100"/>
          <a:sy n="100" d="100"/>
        </p:scale>
        <p:origin x="1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E291F-2C05-43AB-85F7-C33E349833C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8E7F65CF-3624-4C10-835B-738B32C0C2D6}">
      <dgm:prSet/>
      <dgm:spPr/>
      <dgm:t>
        <a:bodyPr/>
        <a:lstStyle/>
        <a:p>
          <a:r>
            <a:rPr lang="en-US" dirty="0"/>
            <a:t>Conceptual Plan Review</a:t>
          </a:r>
        </a:p>
        <a:p>
          <a:r>
            <a:rPr lang="en-US" dirty="0">
              <a:solidFill>
                <a:schemeClr val="bg1"/>
              </a:solidFill>
            </a:rPr>
            <a:t>DRB Individual Comments October 2020</a:t>
          </a:r>
        </a:p>
      </dgm:t>
    </dgm:pt>
    <dgm:pt modelId="{4752088B-25F9-440F-AC8B-C13EE8F4AD7C}" type="parTrans" cxnId="{9E964742-9B11-4E55-AF2A-BD1B6ED04451}">
      <dgm:prSet/>
      <dgm:spPr/>
      <dgm:t>
        <a:bodyPr/>
        <a:lstStyle/>
        <a:p>
          <a:endParaRPr lang="en-US"/>
        </a:p>
      </dgm:t>
    </dgm:pt>
    <dgm:pt modelId="{9AEA2F67-F3FA-409D-A7CC-BF4D4B6F4D39}" type="sibTrans" cxnId="{9E964742-9B11-4E55-AF2A-BD1B6ED04451}">
      <dgm:prSet/>
      <dgm:spPr/>
      <dgm:t>
        <a:bodyPr/>
        <a:lstStyle/>
        <a:p>
          <a:endParaRPr lang="en-US" dirty="0"/>
        </a:p>
      </dgm:t>
    </dgm:pt>
    <dgm:pt modelId="{9CA2B21F-66F3-42F2-989C-A62CEE34BD61}">
      <dgm:prSet/>
      <dgm:spPr>
        <a:solidFill>
          <a:schemeClr val="accent2"/>
        </a:solidFill>
      </dgm:spPr>
      <dgm:t>
        <a:bodyPr/>
        <a:lstStyle/>
        <a:p>
          <a:r>
            <a:rPr lang="en-US" dirty="0"/>
            <a:t>Preliminary Site Plan (PSP) </a:t>
          </a:r>
        </a:p>
        <a:p>
          <a:r>
            <a:rPr lang="en-US" dirty="0"/>
            <a:t>(DRB-02/16/2020)</a:t>
          </a:r>
        </a:p>
        <a:p>
          <a:r>
            <a:rPr lang="en-US" dirty="0"/>
            <a:t>(TC -04/13/2021 &amp; 06/08/2021)</a:t>
          </a:r>
        </a:p>
      </dgm:t>
    </dgm:pt>
    <dgm:pt modelId="{0C55AAF3-99E9-4C25-BA3B-2E062C0A5489}" type="parTrans" cxnId="{D94582CE-9DAD-479F-9675-175D680E9FD1}">
      <dgm:prSet/>
      <dgm:spPr/>
      <dgm:t>
        <a:bodyPr/>
        <a:lstStyle/>
        <a:p>
          <a:endParaRPr lang="en-US"/>
        </a:p>
      </dgm:t>
    </dgm:pt>
    <dgm:pt modelId="{C51AF1F0-9F4E-4738-A7EF-A8265124F947}" type="sibTrans" cxnId="{D94582CE-9DAD-479F-9675-175D680E9FD1}">
      <dgm:prSet/>
      <dgm:spPr/>
      <dgm:t>
        <a:bodyPr/>
        <a:lstStyle/>
        <a:p>
          <a:endParaRPr lang="en-US" dirty="0"/>
        </a:p>
      </dgm:t>
    </dgm:pt>
    <dgm:pt modelId="{245453AF-A4CA-4086-A3CD-5260CAD51E7E}">
      <dgm:prSet/>
      <dgm:spPr/>
      <dgm:t>
        <a:bodyPr/>
        <a:lstStyle/>
        <a:p>
          <a:r>
            <a:rPr lang="en-US" dirty="0"/>
            <a:t>Final Development Plan (Future Public Hearings with DRB and TC)</a:t>
          </a:r>
        </a:p>
      </dgm:t>
    </dgm:pt>
    <dgm:pt modelId="{60E21FAF-077C-49B7-90E4-09E108A597AF}" type="parTrans" cxnId="{7B62E72F-59B2-4781-97E8-FD20AB44CF52}">
      <dgm:prSet/>
      <dgm:spPr/>
      <dgm:t>
        <a:bodyPr/>
        <a:lstStyle/>
        <a:p>
          <a:endParaRPr lang="en-US"/>
        </a:p>
      </dgm:t>
    </dgm:pt>
    <dgm:pt modelId="{A2497ACF-83A7-4466-A5DA-F86867545921}" type="sibTrans" cxnId="{7B62E72F-59B2-4781-97E8-FD20AB44CF52}">
      <dgm:prSet/>
      <dgm:spPr/>
      <dgm:t>
        <a:bodyPr/>
        <a:lstStyle/>
        <a:p>
          <a:endParaRPr lang="en-US"/>
        </a:p>
      </dgm:t>
    </dgm:pt>
    <dgm:pt modelId="{506591CE-F5E1-42BA-B95C-3148064F7656}" type="pres">
      <dgm:prSet presAssocID="{EFBE291F-2C05-43AB-85F7-C33E349833C7}" presName="Name0" presStyleCnt="0">
        <dgm:presLayoutVars>
          <dgm:dir/>
          <dgm:resizeHandles val="exact"/>
        </dgm:presLayoutVars>
      </dgm:prSet>
      <dgm:spPr/>
    </dgm:pt>
    <dgm:pt modelId="{F649B084-BCB2-49ED-845E-B03224F85658}" type="pres">
      <dgm:prSet presAssocID="{8E7F65CF-3624-4C10-835B-738B32C0C2D6}" presName="node" presStyleLbl="node1" presStyleIdx="0" presStyleCnt="3">
        <dgm:presLayoutVars>
          <dgm:bulletEnabled val="1"/>
        </dgm:presLayoutVars>
      </dgm:prSet>
      <dgm:spPr/>
    </dgm:pt>
    <dgm:pt modelId="{695586DF-4CD9-403D-B321-191502DA236D}" type="pres">
      <dgm:prSet presAssocID="{9AEA2F67-F3FA-409D-A7CC-BF4D4B6F4D39}" presName="sibTrans" presStyleLbl="sibTrans2D1" presStyleIdx="0" presStyleCnt="2"/>
      <dgm:spPr/>
    </dgm:pt>
    <dgm:pt modelId="{D33CF3B2-2A66-43BB-9DF1-91F266C0C1E7}" type="pres">
      <dgm:prSet presAssocID="{9AEA2F67-F3FA-409D-A7CC-BF4D4B6F4D39}" presName="connectorText" presStyleLbl="sibTrans2D1" presStyleIdx="0" presStyleCnt="2"/>
      <dgm:spPr/>
    </dgm:pt>
    <dgm:pt modelId="{6D534135-A7F2-4D1E-8D7C-6FD052209F66}" type="pres">
      <dgm:prSet presAssocID="{9CA2B21F-66F3-42F2-989C-A62CEE34BD61}" presName="node" presStyleLbl="node1" presStyleIdx="1" presStyleCnt="3">
        <dgm:presLayoutVars>
          <dgm:bulletEnabled val="1"/>
        </dgm:presLayoutVars>
      </dgm:prSet>
      <dgm:spPr/>
    </dgm:pt>
    <dgm:pt modelId="{250D4053-9316-4BF9-80AC-1BA23D5BA8B0}" type="pres">
      <dgm:prSet presAssocID="{C51AF1F0-9F4E-4738-A7EF-A8265124F947}" presName="sibTrans" presStyleLbl="sibTrans2D1" presStyleIdx="1" presStyleCnt="2"/>
      <dgm:spPr/>
    </dgm:pt>
    <dgm:pt modelId="{58C3656D-4087-4134-B64C-E3624CA40B19}" type="pres">
      <dgm:prSet presAssocID="{C51AF1F0-9F4E-4738-A7EF-A8265124F947}" presName="connectorText" presStyleLbl="sibTrans2D1" presStyleIdx="1" presStyleCnt="2"/>
      <dgm:spPr/>
    </dgm:pt>
    <dgm:pt modelId="{CE607924-42D9-4251-9334-46CEA3C2EE18}" type="pres">
      <dgm:prSet presAssocID="{245453AF-A4CA-4086-A3CD-5260CAD51E7E}" presName="node" presStyleLbl="node1" presStyleIdx="2" presStyleCnt="3">
        <dgm:presLayoutVars>
          <dgm:bulletEnabled val="1"/>
        </dgm:presLayoutVars>
      </dgm:prSet>
      <dgm:spPr/>
    </dgm:pt>
  </dgm:ptLst>
  <dgm:cxnLst>
    <dgm:cxn modelId="{7B62E72F-59B2-4781-97E8-FD20AB44CF52}" srcId="{EFBE291F-2C05-43AB-85F7-C33E349833C7}" destId="{245453AF-A4CA-4086-A3CD-5260CAD51E7E}" srcOrd="2" destOrd="0" parTransId="{60E21FAF-077C-49B7-90E4-09E108A597AF}" sibTransId="{A2497ACF-83A7-4466-A5DA-F86867545921}"/>
    <dgm:cxn modelId="{9E964742-9B11-4E55-AF2A-BD1B6ED04451}" srcId="{EFBE291F-2C05-43AB-85F7-C33E349833C7}" destId="{8E7F65CF-3624-4C10-835B-738B32C0C2D6}" srcOrd="0" destOrd="0" parTransId="{4752088B-25F9-440F-AC8B-C13EE8F4AD7C}" sibTransId="{9AEA2F67-F3FA-409D-A7CC-BF4D4B6F4D39}"/>
    <dgm:cxn modelId="{F3884E62-010F-42E1-8F3A-70DF216F320C}" type="presOf" srcId="{C51AF1F0-9F4E-4738-A7EF-A8265124F947}" destId="{250D4053-9316-4BF9-80AC-1BA23D5BA8B0}" srcOrd="0" destOrd="0" presId="urn:microsoft.com/office/officeart/2005/8/layout/process1"/>
    <dgm:cxn modelId="{E9439848-D28C-46B6-BA21-8C09DB89137A}" type="presOf" srcId="{9CA2B21F-66F3-42F2-989C-A62CEE34BD61}" destId="{6D534135-A7F2-4D1E-8D7C-6FD052209F66}" srcOrd="0" destOrd="0" presId="urn:microsoft.com/office/officeart/2005/8/layout/process1"/>
    <dgm:cxn modelId="{53E9E457-8228-4D3C-B4E7-32EF4AD5FEC1}" type="presOf" srcId="{C51AF1F0-9F4E-4738-A7EF-A8265124F947}" destId="{58C3656D-4087-4134-B64C-E3624CA40B19}" srcOrd="1" destOrd="0" presId="urn:microsoft.com/office/officeart/2005/8/layout/process1"/>
    <dgm:cxn modelId="{7F623586-A6C0-424C-9C22-355784D1EC26}" type="presOf" srcId="{9AEA2F67-F3FA-409D-A7CC-BF4D4B6F4D39}" destId="{695586DF-4CD9-403D-B321-191502DA236D}" srcOrd="0" destOrd="0" presId="urn:microsoft.com/office/officeart/2005/8/layout/process1"/>
    <dgm:cxn modelId="{201227B3-7F67-4023-98D1-1DCBBA985CCC}" type="presOf" srcId="{EFBE291F-2C05-43AB-85F7-C33E349833C7}" destId="{506591CE-F5E1-42BA-B95C-3148064F7656}" srcOrd="0" destOrd="0" presId="urn:microsoft.com/office/officeart/2005/8/layout/process1"/>
    <dgm:cxn modelId="{23AAE5C5-745E-4341-9C91-48B3E89A194C}" type="presOf" srcId="{245453AF-A4CA-4086-A3CD-5260CAD51E7E}" destId="{CE607924-42D9-4251-9334-46CEA3C2EE18}" srcOrd="0" destOrd="0" presId="urn:microsoft.com/office/officeart/2005/8/layout/process1"/>
    <dgm:cxn modelId="{D94582CE-9DAD-479F-9675-175D680E9FD1}" srcId="{EFBE291F-2C05-43AB-85F7-C33E349833C7}" destId="{9CA2B21F-66F3-42F2-989C-A62CEE34BD61}" srcOrd="1" destOrd="0" parTransId="{0C55AAF3-99E9-4C25-BA3B-2E062C0A5489}" sibTransId="{C51AF1F0-9F4E-4738-A7EF-A8265124F947}"/>
    <dgm:cxn modelId="{217E77E1-61DE-47C1-9BCC-54A1BC638484}" type="presOf" srcId="{9AEA2F67-F3FA-409D-A7CC-BF4D4B6F4D39}" destId="{D33CF3B2-2A66-43BB-9DF1-91F266C0C1E7}" srcOrd="1" destOrd="0" presId="urn:microsoft.com/office/officeart/2005/8/layout/process1"/>
    <dgm:cxn modelId="{5DCDBAE8-29ED-4854-93FC-D9C7807F173E}" type="presOf" srcId="{8E7F65CF-3624-4C10-835B-738B32C0C2D6}" destId="{F649B084-BCB2-49ED-845E-B03224F85658}" srcOrd="0" destOrd="0" presId="urn:microsoft.com/office/officeart/2005/8/layout/process1"/>
    <dgm:cxn modelId="{CE53DD3E-CAC9-4573-A19A-08FC5AB3E95E}" type="presParOf" srcId="{506591CE-F5E1-42BA-B95C-3148064F7656}" destId="{F649B084-BCB2-49ED-845E-B03224F85658}" srcOrd="0" destOrd="0" presId="urn:microsoft.com/office/officeart/2005/8/layout/process1"/>
    <dgm:cxn modelId="{629EC903-03DD-4174-9634-689FA9A39E7E}" type="presParOf" srcId="{506591CE-F5E1-42BA-B95C-3148064F7656}" destId="{695586DF-4CD9-403D-B321-191502DA236D}" srcOrd="1" destOrd="0" presId="urn:microsoft.com/office/officeart/2005/8/layout/process1"/>
    <dgm:cxn modelId="{44D38E30-1869-428B-B89B-463BD8B48D58}" type="presParOf" srcId="{695586DF-4CD9-403D-B321-191502DA236D}" destId="{D33CF3B2-2A66-43BB-9DF1-91F266C0C1E7}" srcOrd="0" destOrd="0" presId="urn:microsoft.com/office/officeart/2005/8/layout/process1"/>
    <dgm:cxn modelId="{1BBB2D50-72BA-4C39-82A0-6FCE9FF971B1}" type="presParOf" srcId="{506591CE-F5E1-42BA-B95C-3148064F7656}" destId="{6D534135-A7F2-4D1E-8D7C-6FD052209F66}" srcOrd="2" destOrd="0" presId="urn:microsoft.com/office/officeart/2005/8/layout/process1"/>
    <dgm:cxn modelId="{00F0239B-8AC1-40C5-A564-24F66DD5FF07}" type="presParOf" srcId="{506591CE-F5E1-42BA-B95C-3148064F7656}" destId="{250D4053-9316-4BF9-80AC-1BA23D5BA8B0}" srcOrd="3" destOrd="0" presId="urn:microsoft.com/office/officeart/2005/8/layout/process1"/>
    <dgm:cxn modelId="{B0E8D4FC-DEA2-40EF-8A22-663ED2498EBF}" type="presParOf" srcId="{250D4053-9316-4BF9-80AC-1BA23D5BA8B0}" destId="{58C3656D-4087-4134-B64C-E3624CA40B19}" srcOrd="0" destOrd="0" presId="urn:microsoft.com/office/officeart/2005/8/layout/process1"/>
    <dgm:cxn modelId="{78D181C5-D99E-48A2-A9F8-4C0623042412}" type="presParOf" srcId="{506591CE-F5E1-42BA-B95C-3148064F7656}" destId="{CE607924-42D9-4251-9334-46CEA3C2EE1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9B084-BCB2-49ED-845E-B03224F85658}">
      <dsp:nvSpPr>
        <dsp:cNvPr id="0" name=""/>
        <dsp:cNvSpPr/>
      </dsp:nvSpPr>
      <dsp:spPr>
        <a:xfrm>
          <a:off x="10326" y="0"/>
          <a:ext cx="3086557" cy="169201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Conceptual Plan Review</a:t>
          </a:r>
        </a:p>
        <a:p>
          <a:pPr marL="0" lvl="0" indent="0" algn="ctr" defTabSz="800100">
            <a:lnSpc>
              <a:spcPct val="90000"/>
            </a:lnSpc>
            <a:spcBef>
              <a:spcPct val="0"/>
            </a:spcBef>
            <a:spcAft>
              <a:spcPct val="35000"/>
            </a:spcAft>
            <a:buNone/>
          </a:pPr>
          <a:r>
            <a:rPr lang="en-US" sz="1800" kern="1200" dirty="0">
              <a:solidFill>
                <a:schemeClr val="bg1"/>
              </a:solidFill>
            </a:rPr>
            <a:t>DRB Individual Comments October 2020</a:t>
          </a:r>
        </a:p>
      </dsp:txBody>
      <dsp:txXfrm>
        <a:off x="59883" y="49557"/>
        <a:ext cx="2987443" cy="1592903"/>
      </dsp:txXfrm>
    </dsp:sp>
    <dsp:sp modelId="{695586DF-4CD9-403D-B321-191502DA236D}">
      <dsp:nvSpPr>
        <dsp:cNvPr id="0" name=""/>
        <dsp:cNvSpPr/>
      </dsp:nvSpPr>
      <dsp:spPr>
        <a:xfrm>
          <a:off x="3405540" y="463275"/>
          <a:ext cx="654350" cy="765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405540" y="616368"/>
        <a:ext cx="458045" cy="459280"/>
      </dsp:txXfrm>
    </dsp:sp>
    <dsp:sp modelId="{6D534135-A7F2-4D1E-8D7C-6FD052209F66}">
      <dsp:nvSpPr>
        <dsp:cNvPr id="0" name=""/>
        <dsp:cNvSpPr/>
      </dsp:nvSpPr>
      <dsp:spPr>
        <a:xfrm>
          <a:off x="4331507" y="0"/>
          <a:ext cx="3086557" cy="1692017"/>
        </a:xfrm>
        <a:prstGeom prst="roundRect">
          <a:avLst>
            <a:gd name="adj" fmla="val 10000"/>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Preliminary Site Plan (PSP) </a:t>
          </a:r>
        </a:p>
        <a:p>
          <a:pPr marL="0" lvl="0" indent="0" algn="ctr" defTabSz="800100">
            <a:lnSpc>
              <a:spcPct val="90000"/>
            </a:lnSpc>
            <a:spcBef>
              <a:spcPct val="0"/>
            </a:spcBef>
            <a:spcAft>
              <a:spcPct val="35000"/>
            </a:spcAft>
            <a:buNone/>
          </a:pPr>
          <a:r>
            <a:rPr lang="en-US" sz="1800" kern="1200" dirty="0"/>
            <a:t>(DRB-02/16/2020)</a:t>
          </a:r>
        </a:p>
        <a:p>
          <a:pPr marL="0" lvl="0" indent="0" algn="ctr" defTabSz="800100">
            <a:lnSpc>
              <a:spcPct val="90000"/>
            </a:lnSpc>
            <a:spcBef>
              <a:spcPct val="0"/>
            </a:spcBef>
            <a:spcAft>
              <a:spcPct val="35000"/>
            </a:spcAft>
            <a:buNone/>
          </a:pPr>
          <a:r>
            <a:rPr lang="en-US" sz="1800" kern="1200" dirty="0"/>
            <a:t>(TC -04/13/2021 &amp; 06/08/2021)</a:t>
          </a:r>
        </a:p>
      </dsp:txBody>
      <dsp:txXfrm>
        <a:off x="4381064" y="49557"/>
        <a:ext cx="2987443" cy="1592903"/>
      </dsp:txXfrm>
    </dsp:sp>
    <dsp:sp modelId="{250D4053-9316-4BF9-80AC-1BA23D5BA8B0}">
      <dsp:nvSpPr>
        <dsp:cNvPr id="0" name=""/>
        <dsp:cNvSpPr/>
      </dsp:nvSpPr>
      <dsp:spPr>
        <a:xfrm>
          <a:off x="7726721" y="463275"/>
          <a:ext cx="654350" cy="765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7726721" y="616368"/>
        <a:ext cx="458045" cy="459280"/>
      </dsp:txXfrm>
    </dsp:sp>
    <dsp:sp modelId="{CE607924-42D9-4251-9334-46CEA3C2EE18}">
      <dsp:nvSpPr>
        <dsp:cNvPr id="0" name=""/>
        <dsp:cNvSpPr/>
      </dsp:nvSpPr>
      <dsp:spPr>
        <a:xfrm>
          <a:off x="8652688" y="0"/>
          <a:ext cx="3086557" cy="169201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Final Development Plan (Future Public Hearings with DRB and TC)</a:t>
          </a:r>
        </a:p>
      </dsp:txBody>
      <dsp:txXfrm>
        <a:off x="8702245" y="49557"/>
        <a:ext cx="2987443" cy="15929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32043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229264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283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387137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709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605498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43671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04894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238390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206335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330584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16425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01535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21104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2900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9A6B4F-9F7D-4491-B47C-EA6A9BC45138}"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30982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9A6B4F-9F7D-4491-B47C-EA6A9BC45138}" type="datetimeFigureOut">
              <a:rPr lang="en-US" smtClean="0"/>
              <a:t>3/26/2021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19126A-D957-4185-B54C-2C3880974539}" type="slidenum">
              <a:rPr lang="en-US" smtClean="0"/>
              <a:t>‹#›</a:t>
            </a:fld>
            <a:endParaRPr lang="en-US" dirty="0"/>
          </a:p>
        </p:txBody>
      </p:sp>
    </p:spTree>
    <p:extLst>
      <p:ext uri="{BB962C8B-B14F-4D97-AF65-F5344CB8AC3E}">
        <p14:creationId xmlns:p14="http://schemas.microsoft.com/office/powerpoint/2010/main" val="6587828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bcornelius@wadetrim.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7822-BA48-4E1E-A708-476A2D52F9B7}"/>
              </a:ext>
            </a:extLst>
          </p:cNvPr>
          <p:cNvSpPr>
            <a:spLocks noGrp="1"/>
          </p:cNvSpPr>
          <p:nvPr>
            <p:ph type="ctrTitle"/>
          </p:nvPr>
        </p:nvSpPr>
        <p:spPr>
          <a:xfrm>
            <a:off x="-386255" y="2767138"/>
            <a:ext cx="11018052" cy="1646302"/>
          </a:xfrm>
        </p:spPr>
        <p:txBody>
          <a:bodyPr/>
          <a:lstStyle/>
          <a:p>
            <a:pPr algn="ctr"/>
            <a:r>
              <a:rPr lang="en-US" sz="3600" dirty="0"/>
              <a:t>Downtown Windermere Properties</a:t>
            </a:r>
            <a:br>
              <a:rPr lang="en-US" sz="3600" dirty="0"/>
            </a:br>
            <a:r>
              <a:rPr lang="en-US" sz="3600" dirty="0"/>
              <a:t>PUD Rezoning and</a:t>
            </a:r>
            <a:br>
              <a:rPr lang="en-US" sz="3600" dirty="0"/>
            </a:br>
            <a:r>
              <a:rPr lang="en-US" sz="3600" dirty="0"/>
              <a:t>Preliminary Site Plan</a:t>
            </a:r>
            <a:br>
              <a:rPr lang="en-US" sz="3600" dirty="0"/>
            </a:br>
            <a:r>
              <a:rPr lang="en-US" sz="3600" dirty="0"/>
              <a:t>Frequently Asked Questions</a:t>
            </a:r>
          </a:p>
        </p:txBody>
      </p:sp>
    </p:spTree>
    <p:extLst>
      <p:ext uri="{BB962C8B-B14F-4D97-AF65-F5344CB8AC3E}">
        <p14:creationId xmlns:p14="http://schemas.microsoft.com/office/powerpoint/2010/main" val="86961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6309420"/>
          </a:xfrm>
          <a:prstGeom prst="rect">
            <a:avLst/>
          </a:prstGeom>
          <a:noFill/>
        </p:spPr>
        <p:txBody>
          <a:bodyPr wrap="square" rtlCol="0">
            <a:spAutoFit/>
          </a:bodyPr>
          <a:lstStyle/>
          <a:p>
            <a:r>
              <a:rPr lang="en-US" sz="2800" b="1" u="sng" dirty="0"/>
              <a:t>What Approvals are Required for the Proposed Project?</a:t>
            </a:r>
          </a:p>
          <a:p>
            <a:endParaRPr lang="en-US" sz="2800" dirty="0"/>
          </a:p>
          <a:p>
            <a:r>
              <a:rPr lang="en-US" sz="2000" dirty="0"/>
              <a:t>The Proposed Project requires the following approvals by the Town Council:</a:t>
            </a:r>
          </a:p>
          <a:p>
            <a:endParaRPr lang="en-US" sz="2000" dirty="0"/>
          </a:p>
          <a:p>
            <a:pPr marL="457200" indent="-457200">
              <a:buAutoNum type="arabicPeriod"/>
            </a:pPr>
            <a:r>
              <a:rPr lang="en-US" sz="2000" dirty="0"/>
              <a:t>Rezoning of the Property to Planned Unit Development (PUD);</a:t>
            </a:r>
          </a:p>
          <a:p>
            <a:endParaRPr lang="en-US" sz="2000" dirty="0"/>
          </a:p>
          <a:p>
            <a:r>
              <a:rPr lang="en-US" sz="2000" dirty="0"/>
              <a:t>2. 	Approval of a Preliminary Site Plan; and</a:t>
            </a:r>
          </a:p>
          <a:p>
            <a:pPr marL="457200" indent="-457200">
              <a:buAutoNum type="arabicPeriod"/>
            </a:pPr>
            <a:endParaRPr lang="en-US" sz="2000" dirty="0"/>
          </a:p>
          <a:p>
            <a:pPr marL="457200" indent="-457200">
              <a:buAutoNum type="arabicPeriod" startAt="3"/>
            </a:pPr>
            <a:r>
              <a:rPr lang="en-US" sz="2000" dirty="0"/>
              <a:t>Approval of a Final Development Plan.</a:t>
            </a:r>
          </a:p>
          <a:p>
            <a:endParaRPr lang="en-US" sz="2000" dirty="0"/>
          </a:p>
          <a:p>
            <a:r>
              <a:rPr lang="en-US" sz="2000" dirty="0"/>
              <a:t>The Town’s Comprehensive Plan requires all new development within the Town Center Overlay District to be rezoned to PUD.</a:t>
            </a:r>
          </a:p>
          <a:p>
            <a:endParaRPr lang="en-US" sz="2000" dirty="0"/>
          </a:p>
          <a:p>
            <a:r>
              <a:rPr lang="en-US" sz="2000" dirty="0"/>
              <a:t>The PUD rezoning process provides the opportunity for the Town Council and the residents of the Town to review projects within the Town Center Overlay District.</a:t>
            </a:r>
          </a:p>
          <a:p>
            <a:endParaRPr lang="en-US" sz="2000" dirty="0"/>
          </a:p>
          <a:p>
            <a:endParaRPr lang="en-US" sz="2000" dirty="0"/>
          </a:p>
        </p:txBody>
      </p:sp>
    </p:spTree>
    <p:extLst>
      <p:ext uri="{BB962C8B-B14F-4D97-AF65-F5344CB8AC3E}">
        <p14:creationId xmlns:p14="http://schemas.microsoft.com/office/powerpoint/2010/main" val="134277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1569660"/>
          </a:xfrm>
          <a:prstGeom prst="rect">
            <a:avLst/>
          </a:prstGeom>
          <a:noFill/>
        </p:spPr>
        <p:txBody>
          <a:bodyPr wrap="square" rtlCol="0">
            <a:spAutoFit/>
          </a:bodyPr>
          <a:lstStyle/>
          <a:p>
            <a:r>
              <a:rPr lang="en-US" sz="2800" b="1" u="sng" dirty="0"/>
              <a:t>What is the PUD Process?</a:t>
            </a:r>
          </a:p>
          <a:p>
            <a:endParaRPr lang="en-US" sz="2800" dirty="0"/>
          </a:p>
          <a:p>
            <a:endParaRPr lang="en-US" sz="2000" dirty="0"/>
          </a:p>
          <a:p>
            <a:endParaRPr lang="en-US" sz="2000" dirty="0"/>
          </a:p>
        </p:txBody>
      </p:sp>
      <p:graphicFrame>
        <p:nvGraphicFramePr>
          <p:cNvPr id="3" name="Content Placeholder 3">
            <a:extLst>
              <a:ext uri="{FF2B5EF4-FFF2-40B4-BE49-F238E27FC236}">
                <a16:creationId xmlns:a16="http://schemas.microsoft.com/office/drawing/2014/main" id="{4E869456-328C-40BE-980C-A84F111CBDD8}"/>
              </a:ext>
            </a:extLst>
          </p:cNvPr>
          <p:cNvGraphicFramePr>
            <a:graphicFrameLocks/>
          </p:cNvGraphicFramePr>
          <p:nvPr>
            <p:extLst>
              <p:ext uri="{D42A27DB-BD31-4B8C-83A1-F6EECF244321}">
                <p14:modId xmlns:p14="http://schemas.microsoft.com/office/powerpoint/2010/main" val="3809680879"/>
              </p:ext>
            </p:extLst>
          </p:nvPr>
        </p:nvGraphicFramePr>
        <p:xfrm>
          <a:off x="221213" y="858078"/>
          <a:ext cx="11749573" cy="1692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E3A18E0-191B-4115-BC1B-A52E172474C8}"/>
              </a:ext>
            </a:extLst>
          </p:cNvPr>
          <p:cNvSpPr txBox="1"/>
          <p:nvPr/>
        </p:nvSpPr>
        <p:spPr>
          <a:xfrm>
            <a:off x="543983" y="2691833"/>
            <a:ext cx="9336877" cy="4401205"/>
          </a:xfrm>
          <a:prstGeom prst="rect">
            <a:avLst/>
          </a:prstGeom>
          <a:noFill/>
        </p:spPr>
        <p:txBody>
          <a:bodyPr wrap="square" rtlCol="0">
            <a:spAutoFit/>
          </a:bodyPr>
          <a:lstStyle/>
          <a:p>
            <a:r>
              <a:rPr lang="en-US" sz="2000" dirty="0"/>
              <a:t>The Proposed Project is in the Preliminary Site Plan portion of the PUD process.</a:t>
            </a:r>
          </a:p>
          <a:p>
            <a:endParaRPr lang="en-US" sz="2000" dirty="0"/>
          </a:p>
          <a:p>
            <a:r>
              <a:rPr lang="en-US" sz="2000" dirty="0"/>
              <a:t>Approval of the PUD and Preliminary Site Plan does not authorize development. It only assigns the correct zoning and sets limitations on development.</a:t>
            </a:r>
          </a:p>
          <a:p>
            <a:endParaRPr lang="en-US" sz="2000" dirty="0"/>
          </a:p>
          <a:p>
            <a:r>
              <a:rPr lang="en-US" sz="2000" dirty="0"/>
              <a:t>The Development Review Board (DRB) recommended approval of the PUD rezoning and Preliminary Site Plan on 02/16/2021. </a:t>
            </a:r>
          </a:p>
          <a:p>
            <a:endParaRPr lang="en-US" sz="2000" dirty="0"/>
          </a:p>
          <a:p>
            <a:r>
              <a:rPr lang="en-US" sz="2000" dirty="0"/>
              <a:t>Town Council public hearings are scheduled for 04/13/2021 and 06/08/2021.</a:t>
            </a:r>
          </a:p>
          <a:p>
            <a:endParaRPr lang="en-US" sz="2000" dirty="0"/>
          </a:p>
          <a:p>
            <a:r>
              <a:rPr lang="en-US" sz="2000" dirty="0"/>
              <a:t>If the PUD and Preliminary Site Plan are approved, then a Final Development Plan must be approved by the Development Review Board and Town Council through additional public hearings prior to development.</a:t>
            </a:r>
          </a:p>
          <a:p>
            <a:endParaRPr lang="en-US" sz="2000" dirty="0"/>
          </a:p>
        </p:txBody>
      </p:sp>
    </p:spTree>
    <p:extLst>
      <p:ext uri="{BB962C8B-B14F-4D97-AF65-F5344CB8AC3E}">
        <p14:creationId xmlns:p14="http://schemas.microsoft.com/office/powerpoint/2010/main" val="402868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3108543"/>
          </a:xfrm>
          <a:prstGeom prst="rect">
            <a:avLst/>
          </a:prstGeom>
          <a:noFill/>
        </p:spPr>
        <p:txBody>
          <a:bodyPr wrap="square" rtlCol="0">
            <a:spAutoFit/>
          </a:bodyPr>
          <a:lstStyle/>
          <a:p>
            <a:r>
              <a:rPr lang="en-US" sz="2800" b="1" u="sng" dirty="0"/>
              <a:t>What is the Purpose of the PUD Process?</a:t>
            </a:r>
          </a:p>
          <a:p>
            <a:endParaRPr lang="en-US" sz="2800" dirty="0"/>
          </a:p>
          <a:p>
            <a:r>
              <a:rPr lang="en-US" sz="2000" dirty="0"/>
              <a:t>The purpose of the PUD process is to assure that the proposed development is compliant with the requirements of the Town Center Design Guidelines and to provide for compatibility with surrounding uses through appropriate buffering and site design.</a:t>
            </a:r>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6E9F8E6C-F702-4CF1-A75C-C510A65CFE1D}"/>
              </a:ext>
            </a:extLst>
          </p:cNvPr>
          <p:cNvPicPr>
            <a:picLocks noChangeAspect="1"/>
          </p:cNvPicPr>
          <p:nvPr/>
        </p:nvPicPr>
        <p:blipFill>
          <a:blip r:embed="rId2"/>
          <a:stretch>
            <a:fillRect/>
          </a:stretch>
        </p:blipFill>
        <p:spPr>
          <a:xfrm>
            <a:off x="2280356" y="2364243"/>
            <a:ext cx="6487800" cy="4324424"/>
          </a:xfrm>
          <a:prstGeom prst="rect">
            <a:avLst/>
          </a:prstGeom>
        </p:spPr>
      </p:pic>
    </p:spTree>
    <p:extLst>
      <p:ext uri="{BB962C8B-B14F-4D97-AF65-F5344CB8AC3E}">
        <p14:creationId xmlns:p14="http://schemas.microsoft.com/office/powerpoint/2010/main" val="329484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5570756"/>
          </a:xfrm>
          <a:prstGeom prst="rect">
            <a:avLst/>
          </a:prstGeom>
          <a:noFill/>
        </p:spPr>
        <p:txBody>
          <a:bodyPr wrap="square" rtlCol="0">
            <a:spAutoFit/>
          </a:bodyPr>
          <a:lstStyle/>
          <a:p>
            <a:r>
              <a:rPr lang="en-US" sz="2800" b="1" u="sng" dirty="0"/>
              <a:t>What is the Purpose of the Preliminary Site Plan?</a:t>
            </a:r>
          </a:p>
          <a:p>
            <a:endParaRPr lang="en-US" sz="2800" dirty="0"/>
          </a:p>
          <a:p>
            <a:r>
              <a:rPr lang="en-US" sz="2000" dirty="0"/>
              <a:t>The purpose of the Preliminary Site Plan is to provide a general concept of the proposed development.  The Preliminary Site Plan establishes the maximum potential development.  However, this maximum potential development may be reduced as further engineering and site analysis occurs for the proposed project. </a:t>
            </a:r>
          </a:p>
          <a:p>
            <a:endParaRPr lang="en-US" sz="2000" dirty="0"/>
          </a:p>
          <a:p>
            <a:r>
              <a:rPr lang="en-US" sz="2000" dirty="0"/>
              <a:t>The additional engineering and site analysis occurs with the next phase of the PUD process with the Final Development Plan.  The Final Development Plan requires that all site engineering must be fully complete, and the final development is fully designed for construction.</a:t>
            </a:r>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06870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7109639"/>
          </a:xfrm>
          <a:prstGeom prst="rect">
            <a:avLst/>
          </a:prstGeom>
          <a:noFill/>
        </p:spPr>
        <p:txBody>
          <a:bodyPr wrap="square" rtlCol="0">
            <a:spAutoFit/>
          </a:bodyPr>
          <a:lstStyle/>
          <a:p>
            <a:r>
              <a:rPr lang="en-US" sz="2800" b="1" u="sng" dirty="0"/>
              <a:t>Are Any Waivers or Variances Being Requested?</a:t>
            </a:r>
          </a:p>
          <a:p>
            <a:endParaRPr lang="en-US" sz="2800" dirty="0"/>
          </a:p>
          <a:p>
            <a:r>
              <a:rPr lang="en-US" sz="2000" dirty="0"/>
              <a:t>The Applicant has requested two waivers to the submission requirements for the Preliminary Site Plan:</a:t>
            </a:r>
          </a:p>
          <a:p>
            <a:endParaRPr lang="en-US" sz="2000" dirty="0"/>
          </a:p>
          <a:p>
            <a:pPr marL="457200" indent="-457200">
              <a:buAutoNum type="arabicPeriod"/>
            </a:pPr>
            <a:r>
              <a:rPr lang="en-US" sz="2000" dirty="0"/>
              <a:t>Requested Waiver to Providing One-Foot Topography Lines on Preliminary Site Plan; and</a:t>
            </a:r>
          </a:p>
          <a:p>
            <a:endParaRPr lang="en-US" sz="2000" dirty="0"/>
          </a:p>
          <a:p>
            <a:pPr marL="457200" indent="-457200">
              <a:buAutoNum type="arabicPeriod" startAt="2"/>
            </a:pPr>
            <a:r>
              <a:rPr lang="en-US" sz="2000" dirty="0"/>
              <a:t>Requested Waiver to Providing Proposed Actual Building Façade Drawings.</a:t>
            </a:r>
          </a:p>
          <a:p>
            <a:endParaRPr lang="en-US" sz="2000" dirty="0"/>
          </a:p>
          <a:p>
            <a:r>
              <a:rPr lang="en-US" sz="2000" dirty="0"/>
              <a:t>The Applicant has committed to follow the required building façade requirements of the Town Center Design Guidelines and the façade characteristics of the new Town Administration Facilities and new Micro-Brewery on W 5</a:t>
            </a:r>
            <a:r>
              <a:rPr lang="en-US" sz="2000" baseline="30000" dirty="0"/>
              <a:t>th</a:t>
            </a:r>
            <a:r>
              <a:rPr lang="en-US" sz="2000" dirty="0"/>
              <a:t> Avenue.</a:t>
            </a:r>
          </a:p>
          <a:p>
            <a:endParaRPr lang="en-US" sz="2000" dirty="0"/>
          </a:p>
          <a:p>
            <a:r>
              <a:rPr lang="en-US" sz="2000" dirty="0"/>
              <a:t>The Applicant is not requesting any waivers or variances to the site development standards of the Town Center Design Guidelines.</a:t>
            </a:r>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95093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5262979"/>
          </a:xfrm>
          <a:prstGeom prst="rect">
            <a:avLst/>
          </a:prstGeom>
          <a:noFill/>
        </p:spPr>
        <p:txBody>
          <a:bodyPr wrap="square" rtlCol="0">
            <a:spAutoFit/>
          </a:bodyPr>
          <a:lstStyle/>
          <a:p>
            <a:r>
              <a:rPr lang="en-US" sz="2800" b="1" u="sng" dirty="0"/>
              <a:t>Will the Existing Trees on the Property be Protected?</a:t>
            </a:r>
          </a:p>
          <a:p>
            <a:endParaRPr lang="en-US" sz="2800" dirty="0"/>
          </a:p>
          <a:p>
            <a:r>
              <a:rPr lang="en-US" sz="2000" dirty="0"/>
              <a:t>The Applicant is preparing an updated tree survey to be provided as part of the Final Development Plan. </a:t>
            </a:r>
          </a:p>
          <a:p>
            <a:endParaRPr lang="en-US" sz="2000" dirty="0"/>
          </a:p>
          <a:p>
            <a:r>
              <a:rPr lang="en-US" sz="2000" dirty="0"/>
              <a:t>The proposed development project, like any other project, is subject to the Town’s tree protection and mitigation ordinance.  Trees that are protected under the Town’s ordinance must either be replaced or mitigated by the payment of a fee to the Town.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09553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8032968"/>
          </a:xfrm>
          <a:prstGeom prst="rect">
            <a:avLst/>
          </a:prstGeom>
          <a:noFill/>
        </p:spPr>
        <p:txBody>
          <a:bodyPr wrap="square" rtlCol="0">
            <a:spAutoFit/>
          </a:bodyPr>
          <a:lstStyle/>
          <a:p>
            <a:r>
              <a:rPr lang="en-US" sz="2800" b="1" u="sng" dirty="0"/>
              <a:t>How will the Proposed Project Impact Traffic?</a:t>
            </a:r>
          </a:p>
          <a:p>
            <a:endParaRPr lang="en-US" sz="2800" dirty="0"/>
          </a:p>
          <a:p>
            <a:r>
              <a:rPr lang="en-US" sz="2000" dirty="0"/>
              <a:t>The Applicant provided a traffic study to analyze the potential traffic impacts of the proposed project.  The traffic study was also reviewed by the Town’s Consulting Engineer, Kimley-Horn &amp; Associates.</a:t>
            </a:r>
          </a:p>
          <a:p>
            <a:endParaRPr lang="en-US" sz="2000" dirty="0"/>
          </a:p>
          <a:p>
            <a:r>
              <a:rPr lang="en-US" sz="2000" dirty="0"/>
              <a:t>In review of the traffic study, Kimley-Horn &amp; Associates recommended that the proposed project include a right-hand turn lane into the property from west-bound E 6</a:t>
            </a:r>
            <a:r>
              <a:rPr lang="en-US" sz="2000" baseline="30000" dirty="0"/>
              <a:t>th</a:t>
            </a:r>
            <a:r>
              <a:rPr lang="en-US" sz="2000" dirty="0"/>
              <a:t> Avenue.  The Applicant has agreed to provide the recommended right-hand turn lane.</a:t>
            </a:r>
          </a:p>
          <a:p>
            <a:endParaRPr lang="en-US" sz="2000" dirty="0"/>
          </a:p>
          <a:p>
            <a:r>
              <a:rPr lang="en-US" sz="2000" dirty="0"/>
              <a:t>The right-hand turn lane will help address traffic coming to the property by removing the traffic entering into the property from the queue going into the round-a-bout at E 6</a:t>
            </a:r>
            <a:r>
              <a:rPr lang="en-US" sz="2000" baseline="30000" dirty="0"/>
              <a:t>th</a:t>
            </a:r>
            <a:r>
              <a:rPr lang="en-US" sz="2000" dirty="0"/>
              <a:t> Avenue and Main Street.</a:t>
            </a:r>
          </a:p>
          <a:p>
            <a:endParaRPr lang="en-US" sz="2000" dirty="0"/>
          </a:p>
          <a:p>
            <a:r>
              <a:rPr lang="en-US" sz="2000" dirty="0"/>
              <a:t>The Town is also in the process of considering improvements to the existing round-a-bout at E 6</a:t>
            </a:r>
            <a:r>
              <a:rPr lang="en-US" sz="2000" baseline="30000" dirty="0"/>
              <a:t>th</a:t>
            </a:r>
            <a:r>
              <a:rPr lang="en-US" sz="2000" dirty="0"/>
              <a:t> Avenue and Main Street to improve the traffic flow.</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974056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4647426"/>
          </a:xfrm>
          <a:prstGeom prst="rect">
            <a:avLst/>
          </a:prstGeom>
          <a:noFill/>
        </p:spPr>
        <p:txBody>
          <a:bodyPr wrap="square" rtlCol="0">
            <a:spAutoFit/>
          </a:bodyPr>
          <a:lstStyle/>
          <a:p>
            <a:r>
              <a:rPr lang="en-US" sz="2800" b="1" u="sng" dirty="0"/>
              <a:t>How will the Proposed Project Impact Traffic?</a:t>
            </a:r>
          </a:p>
          <a:p>
            <a:endParaRPr lang="en-US" sz="2800" dirty="0"/>
          </a:p>
          <a:p>
            <a:r>
              <a:rPr lang="en-US" sz="2000" dirty="0"/>
              <a:t>The Town Center Master Plan requires that the only traffic access to the property is from a right-in and right-out only driveway on E 6</a:t>
            </a:r>
            <a:r>
              <a:rPr lang="en-US" sz="2000" baseline="30000" dirty="0"/>
              <a:t>th</a:t>
            </a:r>
            <a:r>
              <a:rPr lang="en-US" sz="2000" dirty="0"/>
              <a:t> Avenue and a full access driveway on E 5</a:t>
            </a:r>
            <a:r>
              <a:rPr lang="en-US" sz="2000" baseline="30000" dirty="0"/>
              <a:t>th</a:t>
            </a:r>
            <a:r>
              <a:rPr lang="en-US" sz="2000" dirty="0"/>
              <a:t> Avenue.  There is no access allowed on Oakdale Street.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01974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6494085"/>
          </a:xfrm>
          <a:prstGeom prst="rect">
            <a:avLst/>
          </a:prstGeom>
          <a:noFill/>
        </p:spPr>
        <p:txBody>
          <a:bodyPr wrap="square" rtlCol="0">
            <a:spAutoFit/>
          </a:bodyPr>
          <a:lstStyle/>
          <a:p>
            <a:r>
              <a:rPr lang="en-US" sz="2800" b="1" u="sng" dirty="0"/>
              <a:t>How will Water and Sewer Services be Provided?</a:t>
            </a:r>
          </a:p>
          <a:p>
            <a:endParaRPr lang="en-US" sz="2800" dirty="0"/>
          </a:p>
          <a:p>
            <a:r>
              <a:rPr lang="en-US" sz="2000" dirty="0"/>
              <a:t>The proposed project will have potable water services provided by Orange County Utilities.</a:t>
            </a:r>
          </a:p>
          <a:p>
            <a:endParaRPr lang="en-US" sz="2000" dirty="0"/>
          </a:p>
          <a:p>
            <a:r>
              <a:rPr lang="en-US" sz="2000" dirty="0"/>
              <a:t>The proposed project will use an on-site septic system for wastewater.  The proposed on-site septic system has not yet been designed.  It is required to be designed and provided on the Final Development Plan.  The area that may be required for the on-site septic system may limit the amount of area available for the required parking, which may then reduce the size of the proposed buildings base on the available parking or on the requirement of the on-site septic system.</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05790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9079409"/>
          </a:xfrm>
          <a:prstGeom prst="rect">
            <a:avLst/>
          </a:prstGeom>
          <a:noFill/>
        </p:spPr>
        <p:txBody>
          <a:bodyPr wrap="square" rtlCol="0">
            <a:spAutoFit/>
          </a:bodyPr>
          <a:lstStyle/>
          <a:p>
            <a:r>
              <a:rPr lang="en-US" sz="2800" b="1" u="sng" dirty="0"/>
              <a:t>How will the Existing Homes on the East-side of Oakdale Street be Protected?</a:t>
            </a:r>
          </a:p>
          <a:p>
            <a:endParaRPr lang="en-US" sz="2800" dirty="0"/>
          </a:p>
          <a:p>
            <a:r>
              <a:rPr lang="en-US" sz="2000" dirty="0"/>
              <a:t>The Town Center Master Plan and Design Guidelines require a minimum 20-foot landscaped buffer with a solid 6-foot wall along the Oakdale Street boundary of the proposed project.</a:t>
            </a:r>
          </a:p>
          <a:p>
            <a:endParaRPr lang="en-US" sz="2000" dirty="0"/>
          </a:p>
          <a:p>
            <a:r>
              <a:rPr lang="en-US" sz="2000" dirty="0"/>
              <a:t>The landscape within the 20-foot buffer must be placed on the side of the wall facing Oakdale Street.</a:t>
            </a:r>
          </a:p>
          <a:p>
            <a:endParaRPr lang="en-US" sz="2000" dirty="0"/>
          </a:p>
          <a:p>
            <a:r>
              <a:rPr lang="en-US" sz="2000" dirty="0"/>
              <a:t>The landscaped buffer and wall must be placed on the property and cannot use any of the Oakdale Street right-of-way.</a:t>
            </a:r>
          </a:p>
          <a:p>
            <a:endParaRPr lang="en-US" sz="2000" dirty="0"/>
          </a:p>
          <a:p>
            <a:r>
              <a:rPr lang="en-US" sz="2000" dirty="0"/>
              <a:t>The details of the landscape plan for the 20-foot buffer have not yet been developed.  They will be provided as part of the Final Development Plan.</a:t>
            </a:r>
          </a:p>
          <a:p>
            <a:endParaRPr lang="en-US" sz="2000" dirty="0"/>
          </a:p>
          <a:p>
            <a:r>
              <a:rPr lang="en-US" sz="2000" dirty="0"/>
              <a:t>The Town Council through the PUD process has the authority to require additional buffering.</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24683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79E89A06-C2C2-46D3-8BCA-4420FC386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2" name="TextBox 1">
            <a:extLst>
              <a:ext uri="{FF2B5EF4-FFF2-40B4-BE49-F238E27FC236}">
                <a16:creationId xmlns:a16="http://schemas.microsoft.com/office/drawing/2014/main" id="{AE4DCD9A-5179-4546-91C7-99EBBF514C9A}"/>
              </a:ext>
            </a:extLst>
          </p:cNvPr>
          <p:cNvSpPr txBox="1"/>
          <p:nvPr/>
        </p:nvSpPr>
        <p:spPr>
          <a:xfrm>
            <a:off x="6313714" y="957943"/>
            <a:ext cx="3169919" cy="3847207"/>
          </a:xfrm>
          <a:prstGeom prst="rect">
            <a:avLst/>
          </a:prstGeom>
          <a:noFill/>
        </p:spPr>
        <p:txBody>
          <a:bodyPr wrap="square" rtlCol="0">
            <a:spAutoFit/>
          </a:bodyPr>
          <a:lstStyle/>
          <a:p>
            <a:r>
              <a:rPr lang="en-US" sz="2800" b="1" u="sng" dirty="0"/>
              <a:t>Where is the Project Location?</a:t>
            </a:r>
          </a:p>
          <a:p>
            <a:endParaRPr lang="en-US" sz="2800" dirty="0"/>
          </a:p>
          <a:p>
            <a:r>
              <a:rPr lang="en-US" sz="2000" dirty="0"/>
              <a:t>Northeast Corner of Main Street and E 6</a:t>
            </a:r>
            <a:r>
              <a:rPr lang="en-US" sz="2000" baseline="30000" dirty="0"/>
              <a:t>th</a:t>
            </a:r>
            <a:r>
              <a:rPr lang="en-US" sz="2000" dirty="0"/>
              <a:t> Avenue</a:t>
            </a:r>
          </a:p>
          <a:p>
            <a:endParaRPr lang="en-US" sz="2000" dirty="0"/>
          </a:p>
          <a:p>
            <a:r>
              <a:rPr lang="en-US" sz="2000" dirty="0"/>
              <a:t>2.17 acres +/-</a:t>
            </a:r>
          </a:p>
          <a:p>
            <a:endParaRPr lang="en-US" sz="2000" dirty="0"/>
          </a:p>
          <a:p>
            <a:r>
              <a:rPr lang="en-US" sz="2000" dirty="0"/>
              <a:t>Existing Buildings will be removed</a:t>
            </a:r>
          </a:p>
          <a:p>
            <a:endParaRPr lang="en-US" sz="2000" dirty="0"/>
          </a:p>
        </p:txBody>
      </p:sp>
    </p:spTree>
    <p:extLst>
      <p:ext uri="{BB962C8B-B14F-4D97-AF65-F5344CB8AC3E}">
        <p14:creationId xmlns:p14="http://schemas.microsoft.com/office/powerpoint/2010/main" val="10529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6494085"/>
          </a:xfrm>
          <a:prstGeom prst="rect">
            <a:avLst/>
          </a:prstGeom>
          <a:noFill/>
        </p:spPr>
        <p:txBody>
          <a:bodyPr wrap="square" rtlCol="0">
            <a:spAutoFit/>
          </a:bodyPr>
          <a:lstStyle/>
          <a:p>
            <a:r>
              <a:rPr lang="en-US" sz="2800" b="1" u="sng" dirty="0"/>
              <a:t>Are There Other Permitting Agencies Required?</a:t>
            </a:r>
          </a:p>
          <a:p>
            <a:endParaRPr lang="en-US" sz="2800" dirty="0"/>
          </a:p>
          <a:p>
            <a:r>
              <a:rPr lang="en-US" sz="2000" dirty="0"/>
              <a:t>Prior to any development activity, the following additional permits are required from other agencies:</a:t>
            </a:r>
          </a:p>
          <a:p>
            <a:endParaRPr lang="en-US" sz="2000" dirty="0"/>
          </a:p>
          <a:p>
            <a:pPr marL="457200" indent="-457200">
              <a:buAutoNum type="arabicPeriod"/>
            </a:pPr>
            <a:r>
              <a:rPr lang="en-US" sz="2000" dirty="0"/>
              <a:t>Orange County Health Department for the On-Site Septic System</a:t>
            </a:r>
          </a:p>
          <a:p>
            <a:pPr marL="457200" indent="-457200">
              <a:buAutoNum type="arabicPeriod"/>
            </a:pPr>
            <a:endParaRPr lang="en-US" sz="2000" dirty="0"/>
          </a:p>
          <a:p>
            <a:pPr marL="457200" indent="-457200">
              <a:buAutoNum type="arabicPeriod"/>
            </a:pPr>
            <a:r>
              <a:rPr lang="en-US" sz="2000" dirty="0"/>
              <a:t>Orange County Utilities for Connection to Potable Water</a:t>
            </a:r>
          </a:p>
          <a:p>
            <a:pPr marL="457200" indent="-457200">
              <a:buAutoNum type="arabicPeriod"/>
            </a:pPr>
            <a:endParaRPr lang="en-US" sz="2000" dirty="0"/>
          </a:p>
          <a:p>
            <a:pPr marL="457200" indent="-457200">
              <a:buAutoNum type="arabicPeriod"/>
            </a:pPr>
            <a:r>
              <a:rPr lang="en-US" sz="2000" dirty="0"/>
              <a:t>South Florida Water Management District for Stormwater</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14014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9694962"/>
          </a:xfrm>
          <a:prstGeom prst="rect">
            <a:avLst/>
          </a:prstGeom>
          <a:noFill/>
        </p:spPr>
        <p:txBody>
          <a:bodyPr wrap="square" rtlCol="0">
            <a:spAutoFit/>
          </a:bodyPr>
          <a:lstStyle/>
          <a:p>
            <a:r>
              <a:rPr lang="en-US" sz="2800" b="1" u="sng" dirty="0"/>
              <a:t>How Can I Provide Comments on the Proposed Project?</a:t>
            </a:r>
          </a:p>
          <a:p>
            <a:endParaRPr lang="en-US" sz="2800" dirty="0"/>
          </a:p>
          <a:p>
            <a:r>
              <a:rPr lang="en-US" sz="2000" dirty="0"/>
              <a:t>Comments on the proposed project may be provided in several ways:</a:t>
            </a:r>
          </a:p>
          <a:p>
            <a:endParaRPr lang="en-US" sz="2000" dirty="0"/>
          </a:p>
          <a:p>
            <a:pPr marL="457200" indent="-457200">
              <a:buAutoNum type="arabicPeriod"/>
            </a:pPr>
            <a:r>
              <a:rPr lang="en-US" sz="2000" dirty="0"/>
              <a:t>Email comments to the Town’s Planning Consultant, Brad Cornelius, at </a:t>
            </a:r>
            <a:r>
              <a:rPr lang="en-US" sz="2000" dirty="0">
                <a:hlinkClick r:id="rId2"/>
              </a:rPr>
              <a:t>bcornelius@wadetrim.com</a:t>
            </a:r>
            <a:endParaRPr lang="en-US" sz="2000" dirty="0"/>
          </a:p>
          <a:p>
            <a:pPr marL="457200" indent="-457200">
              <a:buAutoNum type="arabicPeriod"/>
            </a:pPr>
            <a:endParaRPr lang="en-US" sz="2000" dirty="0"/>
          </a:p>
          <a:p>
            <a:pPr marL="457200" indent="-457200">
              <a:buAutoNum type="arabicPeriod"/>
            </a:pPr>
            <a:r>
              <a:rPr lang="en-US" sz="2000" dirty="0"/>
              <a:t>Mail comments to the Town’s Planning Consultant at the following address:</a:t>
            </a:r>
          </a:p>
          <a:p>
            <a:pPr lvl="1"/>
            <a:r>
              <a:rPr lang="en-US" sz="2000" dirty="0"/>
              <a:t>Wade Trim, Inc.</a:t>
            </a:r>
          </a:p>
          <a:p>
            <a:pPr lvl="1"/>
            <a:r>
              <a:rPr lang="en-US" sz="2000" dirty="0"/>
              <a:t>Attn: Brad Cornelius</a:t>
            </a:r>
          </a:p>
          <a:p>
            <a:pPr lvl="1"/>
            <a:r>
              <a:rPr lang="en-US" sz="2000" dirty="0"/>
              <a:t>201 N. Franklin Street, Suite 1350</a:t>
            </a:r>
          </a:p>
          <a:p>
            <a:pPr lvl="1"/>
            <a:r>
              <a:rPr lang="en-US" sz="2000" dirty="0"/>
              <a:t>Tampa, FL 33602</a:t>
            </a:r>
          </a:p>
          <a:p>
            <a:endParaRPr lang="en-US" sz="2000" dirty="0"/>
          </a:p>
          <a:p>
            <a:r>
              <a:rPr lang="en-US" sz="2000" dirty="0"/>
              <a:t>3. 	Drop comments off to Town Administration at 501 Forest Street</a:t>
            </a:r>
          </a:p>
          <a:p>
            <a:endParaRPr lang="en-US" sz="2000" dirty="0"/>
          </a:p>
          <a:p>
            <a:r>
              <a:rPr lang="en-US" sz="2000" dirty="0"/>
              <a:t>4. 	Attend Town Council Public Hearings on:</a:t>
            </a:r>
          </a:p>
          <a:p>
            <a:pPr marL="800100" lvl="1" indent="-342900">
              <a:buFont typeface="Arial" panose="020B0604020202020204" pitchFamily="34" charset="0"/>
              <a:buChar char="•"/>
            </a:pPr>
            <a:r>
              <a:rPr lang="en-US" sz="2000" dirty="0"/>
              <a:t>	April 13, 2021 @ 6:00 p.m. </a:t>
            </a:r>
          </a:p>
          <a:p>
            <a:pPr marL="800100" lvl="1" indent="-342900">
              <a:buFont typeface="Arial" panose="020B0604020202020204" pitchFamily="34" charset="0"/>
              <a:buChar char="•"/>
            </a:pPr>
            <a:r>
              <a:rPr lang="en-US" sz="2000" dirty="0"/>
              <a:t>	June 8, 2021 @ 6:00 p.m.</a:t>
            </a:r>
          </a:p>
          <a:p>
            <a:r>
              <a:rPr lang="en-US" sz="2000" dirty="0"/>
              <a:t>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78551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6618514" y="517676"/>
            <a:ext cx="3169919" cy="6124754"/>
          </a:xfrm>
          <a:prstGeom prst="rect">
            <a:avLst/>
          </a:prstGeom>
          <a:noFill/>
        </p:spPr>
        <p:txBody>
          <a:bodyPr wrap="square" rtlCol="0">
            <a:spAutoFit/>
          </a:bodyPr>
          <a:lstStyle/>
          <a:p>
            <a:r>
              <a:rPr lang="en-US" sz="2800" b="1" u="sng" dirty="0"/>
              <a:t>What is the Proposed Project?</a:t>
            </a:r>
          </a:p>
          <a:p>
            <a:endParaRPr lang="en-US" sz="2800" dirty="0"/>
          </a:p>
          <a:p>
            <a:r>
              <a:rPr lang="en-US" sz="2000" dirty="0"/>
              <a:t>Redevelop the property with up to 21,750 square feet of retail, restaurant, and office space.</a:t>
            </a:r>
          </a:p>
          <a:p>
            <a:endParaRPr lang="en-US" sz="2000" dirty="0"/>
          </a:p>
          <a:p>
            <a:r>
              <a:rPr lang="en-US" sz="2000" dirty="0"/>
              <a:t>Buildings no higher than 35 feet.</a:t>
            </a:r>
          </a:p>
          <a:p>
            <a:endParaRPr lang="en-US" sz="2000" dirty="0"/>
          </a:p>
          <a:p>
            <a:r>
              <a:rPr lang="en-US" sz="2000" dirty="0"/>
              <a:t>Internal off-street parking and stormwater.</a:t>
            </a:r>
          </a:p>
          <a:p>
            <a:endParaRPr lang="en-US" sz="2000" dirty="0"/>
          </a:p>
          <a:p>
            <a:r>
              <a:rPr lang="en-US" sz="2000" dirty="0"/>
              <a:t>Project boundary buffering.</a:t>
            </a:r>
          </a:p>
          <a:p>
            <a:endParaRPr lang="en-US" sz="2000" dirty="0"/>
          </a:p>
        </p:txBody>
      </p:sp>
      <p:pic>
        <p:nvPicPr>
          <p:cNvPr id="4" name="Picture 3">
            <a:extLst>
              <a:ext uri="{FF2B5EF4-FFF2-40B4-BE49-F238E27FC236}">
                <a16:creationId xmlns:a16="http://schemas.microsoft.com/office/drawing/2014/main" id="{C28977B3-B95C-428F-B4DA-96ABE1C574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5920" y="1646800"/>
            <a:ext cx="5911677" cy="4287124"/>
          </a:xfrm>
          <a:prstGeom prst="rect">
            <a:avLst/>
          </a:prstGeom>
        </p:spPr>
      </p:pic>
    </p:spTree>
    <p:extLst>
      <p:ext uri="{BB962C8B-B14F-4D97-AF65-F5344CB8AC3E}">
        <p14:creationId xmlns:p14="http://schemas.microsoft.com/office/powerpoint/2010/main" val="40230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6618514" y="924076"/>
            <a:ext cx="3169919" cy="4401205"/>
          </a:xfrm>
          <a:prstGeom prst="rect">
            <a:avLst/>
          </a:prstGeom>
          <a:noFill/>
        </p:spPr>
        <p:txBody>
          <a:bodyPr wrap="square" rtlCol="0">
            <a:spAutoFit/>
          </a:bodyPr>
          <a:lstStyle/>
          <a:p>
            <a:r>
              <a:rPr lang="en-US" sz="2800" b="1" u="sng" dirty="0"/>
              <a:t>What is the Property’s Future Land Use and Zoning?</a:t>
            </a:r>
          </a:p>
          <a:p>
            <a:endParaRPr lang="en-US" sz="2800" dirty="0"/>
          </a:p>
          <a:p>
            <a:r>
              <a:rPr lang="en-US" sz="2000" dirty="0"/>
              <a:t>The property has a Future Land Use and Zoning of Commercial and Residential within the Town Center Overlay District.</a:t>
            </a:r>
          </a:p>
          <a:p>
            <a:endParaRPr lang="en-US" sz="2000" dirty="0"/>
          </a:p>
        </p:txBody>
      </p:sp>
      <p:pic>
        <p:nvPicPr>
          <p:cNvPr id="3" name="Picture 2">
            <a:extLst>
              <a:ext uri="{FF2B5EF4-FFF2-40B4-BE49-F238E27FC236}">
                <a16:creationId xmlns:a16="http://schemas.microsoft.com/office/drawing/2014/main" id="{B11CE4F7-5F9B-4042-A9AE-36BA2E9062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5616" y="1230490"/>
            <a:ext cx="6217864" cy="4023324"/>
          </a:xfrm>
          <a:prstGeom prst="rect">
            <a:avLst/>
          </a:prstGeom>
        </p:spPr>
      </p:pic>
    </p:spTree>
    <p:extLst>
      <p:ext uri="{BB962C8B-B14F-4D97-AF65-F5344CB8AC3E}">
        <p14:creationId xmlns:p14="http://schemas.microsoft.com/office/powerpoint/2010/main" val="373278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225778" y="924076"/>
            <a:ext cx="9562655" cy="4770537"/>
          </a:xfrm>
          <a:prstGeom prst="rect">
            <a:avLst/>
          </a:prstGeom>
          <a:noFill/>
        </p:spPr>
        <p:txBody>
          <a:bodyPr wrap="square" rtlCol="0">
            <a:spAutoFit/>
          </a:bodyPr>
          <a:lstStyle/>
          <a:p>
            <a:r>
              <a:rPr lang="en-US" sz="2800" b="1" u="sng" dirty="0"/>
              <a:t>How can the Property be Developed with Commercial Uses with a Portion of the Property as Residential?</a:t>
            </a:r>
          </a:p>
          <a:p>
            <a:endParaRPr lang="en-US" sz="2800" dirty="0"/>
          </a:p>
          <a:p>
            <a:r>
              <a:rPr lang="en-US" sz="2000" dirty="0"/>
              <a:t>The entire property (both the Commercial and Residential area) is within the Town’s adopted Town Center Master Plan and Overlay District.</a:t>
            </a:r>
          </a:p>
          <a:p>
            <a:endParaRPr lang="en-US" sz="2000" dirty="0"/>
          </a:p>
          <a:p>
            <a:r>
              <a:rPr lang="en-US" sz="2000" dirty="0"/>
              <a:t>The Town Center Master Plan and Overlay District allow the property to be developed with Commercial uses as long the development is consistent with the Town Center Master Plan.</a:t>
            </a:r>
          </a:p>
          <a:p>
            <a:endParaRPr lang="en-US" sz="2000" dirty="0"/>
          </a:p>
          <a:p>
            <a:r>
              <a:rPr lang="en-US" sz="2000" dirty="0"/>
              <a:t>The Town Center Master Plan requires that the development of the property has the buildings placed on the frontage of Main Street with the area of the property fronting Oakdale Street limited to parking, landscape buffer, and stormwater.</a:t>
            </a:r>
          </a:p>
          <a:p>
            <a:endParaRPr lang="en-US" sz="2000" dirty="0"/>
          </a:p>
        </p:txBody>
      </p:sp>
    </p:spTree>
    <p:extLst>
      <p:ext uri="{BB962C8B-B14F-4D97-AF65-F5344CB8AC3E}">
        <p14:creationId xmlns:p14="http://schemas.microsoft.com/office/powerpoint/2010/main" val="392299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6516913" y="280609"/>
            <a:ext cx="3169919" cy="5632311"/>
          </a:xfrm>
          <a:prstGeom prst="rect">
            <a:avLst/>
          </a:prstGeom>
          <a:noFill/>
        </p:spPr>
        <p:txBody>
          <a:bodyPr wrap="square" rtlCol="0">
            <a:spAutoFit/>
          </a:bodyPr>
          <a:lstStyle/>
          <a:p>
            <a:r>
              <a:rPr lang="en-US" sz="2800" b="1" u="sng" dirty="0"/>
              <a:t>What is the Town Center Master Plan and Overlay District?</a:t>
            </a:r>
          </a:p>
          <a:p>
            <a:endParaRPr lang="en-US" sz="2800" dirty="0"/>
          </a:p>
          <a:p>
            <a:r>
              <a:rPr lang="en-US" sz="2000" dirty="0"/>
              <a:t>In 2004, the Town adopted a master plan to guide the redevelopment of properties within the Downtown area.</a:t>
            </a:r>
          </a:p>
          <a:p>
            <a:endParaRPr lang="en-US" sz="2000" dirty="0"/>
          </a:p>
          <a:p>
            <a:r>
              <a:rPr lang="en-US" sz="2000" dirty="0"/>
              <a:t>The Town Center Master Plan identifies how the properties must be redeveloped.</a:t>
            </a:r>
          </a:p>
          <a:p>
            <a:endParaRPr lang="en-US" sz="2000" dirty="0"/>
          </a:p>
        </p:txBody>
      </p:sp>
      <p:pic>
        <p:nvPicPr>
          <p:cNvPr id="5" name="Picture 4">
            <a:extLst>
              <a:ext uri="{FF2B5EF4-FFF2-40B4-BE49-F238E27FC236}">
                <a16:creationId xmlns:a16="http://schemas.microsoft.com/office/drawing/2014/main" id="{EC938804-9626-431B-B80C-CC887731DCA8}"/>
              </a:ext>
            </a:extLst>
          </p:cNvPr>
          <p:cNvPicPr>
            <a:picLocks noChangeAspect="1"/>
          </p:cNvPicPr>
          <p:nvPr/>
        </p:nvPicPr>
        <p:blipFill>
          <a:blip r:embed="rId2"/>
          <a:stretch>
            <a:fillRect/>
          </a:stretch>
        </p:blipFill>
        <p:spPr>
          <a:xfrm>
            <a:off x="361245" y="1100995"/>
            <a:ext cx="6257269" cy="4224286"/>
          </a:xfrm>
          <a:prstGeom prst="rect">
            <a:avLst/>
          </a:prstGeom>
        </p:spPr>
      </p:pic>
    </p:spTree>
    <p:extLst>
      <p:ext uri="{BB962C8B-B14F-4D97-AF65-F5344CB8AC3E}">
        <p14:creationId xmlns:p14="http://schemas.microsoft.com/office/powerpoint/2010/main" val="984264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6490102" y="147259"/>
            <a:ext cx="3169919" cy="7171194"/>
          </a:xfrm>
          <a:prstGeom prst="rect">
            <a:avLst/>
          </a:prstGeom>
          <a:noFill/>
        </p:spPr>
        <p:txBody>
          <a:bodyPr wrap="square" rtlCol="0">
            <a:spAutoFit/>
          </a:bodyPr>
          <a:lstStyle/>
          <a:p>
            <a:r>
              <a:rPr lang="en-US" sz="2800" b="1" u="sng" dirty="0"/>
              <a:t>What is the Town Center Master Plan and Overlay District?</a:t>
            </a:r>
          </a:p>
          <a:p>
            <a:endParaRPr lang="en-US" sz="2800" dirty="0"/>
          </a:p>
          <a:p>
            <a:r>
              <a:rPr lang="en-US" sz="2000" dirty="0"/>
              <a:t>The Town Center Master Plan requires:</a:t>
            </a:r>
          </a:p>
          <a:p>
            <a:endParaRPr lang="en-US" sz="2000" dirty="0"/>
          </a:p>
          <a:p>
            <a:r>
              <a:rPr lang="en-US" sz="2000" dirty="0"/>
              <a:t>Buildings located along Main Street.</a:t>
            </a:r>
          </a:p>
          <a:p>
            <a:endParaRPr lang="en-US" sz="2000" dirty="0"/>
          </a:p>
          <a:p>
            <a:r>
              <a:rPr lang="en-US" sz="2000" dirty="0"/>
              <a:t>Parking and Buffering located along Oakdale Street.</a:t>
            </a:r>
          </a:p>
          <a:p>
            <a:endParaRPr lang="en-US" sz="2000" dirty="0"/>
          </a:p>
          <a:p>
            <a:r>
              <a:rPr lang="en-US" sz="2000" dirty="0"/>
              <a:t>Limits access to only E 6</a:t>
            </a:r>
            <a:r>
              <a:rPr lang="en-US" sz="2000" baseline="30000" dirty="0"/>
              <a:t>th</a:t>
            </a:r>
            <a:r>
              <a:rPr lang="en-US" sz="2000" dirty="0"/>
              <a:t> Avenue (right-in and right-out) and to E 5</a:t>
            </a:r>
            <a:r>
              <a:rPr lang="en-US" sz="2000" baseline="30000" dirty="0"/>
              <a:t>th</a:t>
            </a:r>
            <a:r>
              <a:rPr lang="en-US" sz="2000" dirty="0"/>
              <a:t> Avenue.</a:t>
            </a:r>
          </a:p>
          <a:p>
            <a:endParaRPr lang="en-US" sz="2000" dirty="0"/>
          </a:p>
          <a:p>
            <a:endParaRPr lang="en-US" sz="2000" dirty="0"/>
          </a:p>
        </p:txBody>
      </p:sp>
      <p:pic>
        <p:nvPicPr>
          <p:cNvPr id="5" name="Picture 4">
            <a:extLst>
              <a:ext uri="{FF2B5EF4-FFF2-40B4-BE49-F238E27FC236}">
                <a16:creationId xmlns:a16="http://schemas.microsoft.com/office/drawing/2014/main" id="{EC938804-9626-431B-B80C-CC887731DCA8}"/>
              </a:ext>
            </a:extLst>
          </p:cNvPr>
          <p:cNvPicPr>
            <a:picLocks noChangeAspect="1"/>
          </p:cNvPicPr>
          <p:nvPr/>
        </p:nvPicPr>
        <p:blipFill>
          <a:blip r:embed="rId2"/>
          <a:stretch>
            <a:fillRect/>
          </a:stretch>
        </p:blipFill>
        <p:spPr>
          <a:xfrm>
            <a:off x="275520" y="1100995"/>
            <a:ext cx="6257269" cy="4224286"/>
          </a:xfrm>
          <a:prstGeom prst="rect">
            <a:avLst/>
          </a:prstGeom>
        </p:spPr>
      </p:pic>
    </p:spTree>
    <p:extLst>
      <p:ext uri="{BB962C8B-B14F-4D97-AF65-F5344CB8AC3E}">
        <p14:creationId xmlns:p14="http://schemas.microsoft.com/office/powerpoint/2010/main" val="337081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6539491" y="280609"/>
            <a:ext cx="3169919" cy="7171194"/>
          </a:xfrm>
          <a:prstGeom prst="rect">
            <a:avLst/>
          </a:prstGeom>
          <a:noFill/>
        </p:spPr>
        <p:txBody>
          <a:bodyPr wrap="square" rtlCol="0">
            <a:spAutoFit/>
          </a:bodyPr>
          <a:lstStyle/>
          <a:p>
            <a:r>
              <a:rPr lang="en-US" sz="2800" b="1" u="sng" dirty="0"/>
              <a:t>What is the Town Center Master Plan and Overlay District?</a:t>
            </a:r>
          </a:p>
          <a:p>
            <a:endParaRPr lang="en-US" sz="2800" dirty="0"/>
          </a:p>
          <a:p>
            <a:r>
              <a:rPr lang="en-US" sz="2000" dirty="0"/>
              <a:t>The Town Center Master Plan requires:</a:t>
            </a:r>
          </a:p>
          <a:p>
            <a:endParaRPr lang="en-US" sz="2000" dirty="0"/>
          </a:p>
          <a:p>
            <a:r>
              <a:rPr lang="en-US" sz="2000" dirty="0"/>
              <a:t>Requires 20-foot landscape buffer and 6-foot wall along Oakdale Street and portion of E 6</a:t>
            </a:r>
            <a:r>
              <a:rPr lang="en-US" sz="2000" baseline="30000" dirty="0"/>
              <a:t>th</a:t>
            </a:r>
            <a:r>
              <a:rPr lang="en-US" sz="2000" dirty="0"/>
              <a:t> Avenue.</a:t>
            </a:r>
          </a:p>
          <a:p>
            <a:endParaRPr lang="en-US" sz="2000" dirty="0"/>
          </a:p>
          <a:p>
            <a:r>
              <a:rPr lang="en-US" sz="2000" dirty="0"/>
              <a:t>Requires certain architectural building characteristics to maintain character of Town.</a:t>
            </a:r>
          </a:p>
          <a:p>
            <a:endParaRPr lang="en-US" sz="2000" dirty="0"/>
          </a:p>
          <a:p>
            <a:endParaRPr lang="en-US" sz="2000" dirty="0"/>
          </a:p>
        </p:txBody>
      </p:sp>
      <p:pic>
        <p:nvPicPr>
          <p:cNvPr id="5" name="Picture 4">
            <a:extLst>
              <a:ext uri="{FF2B5EF4-FFF2-40B4-BE49-F238E27FC236}">
                <a16:creationId xmlns:a16="http://schemas.microsoft.com/office/drawing/2014/main" id="{EC938804-9626-431B-B80C-CC887731DCA8}"/>
              </a:ext>
            </a:extLst>
          </p:cNvPr>
          <p:cNvPicPr>
            <a:picLocks noChangeAspect="1"/>
          </p:cNvPicPr>
          <p:nvPr/>
        </p:nvPicPr>
        <p:blipFill>
          <a:blip r:embed="rId2"/>
          <a:stretch>
            <a:fillRect/>
          </a:stretch>
        </p:blipFill>
        <p:spPr>
          <a:xfrm>
            <a:off x="361245" y="1100995"/>
            <a:ext cx="6257269" cy="4224286"/>
          </a:xfrm>
          <a:prstGeom prst="rect">
            <a:avLst/>
          </a:prstGeom>
        </p:spPr>
      </p:pic>
    </p:spTree>
    <p:extLst>
      <p:ext uri="{BB962C8B-B14F-4D97-AF65-F5344CB8AC3E}">
        <p14:creationId xmlns:p14="http://schemas.microsoft.com/office/powerpoint/2010/main" val="327918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4770537"/>
          </a:xfrm>
          <a:prstGeom prst="rect">
            <a:avLst/>
          </a:prstGeom>
          <a:noFill/>
        </p:spPr>
        <p:txBody>
          <a:bodyPr wrap="square" rtlCol="0">
            <a:spAutoFit/>
          </a:bodyPr>
          <a:lstStyle/>
          <a:p>
            <a:r>
              <a:rPr lang="en-US" sz="2800" b="1" u="sng" dirty="0"/>
              <a:t>What is the Town Center Master Plan and Overlay District?</a:t>
            </a:r>
          </a:p>
          <a:p>
            <a:endParaRPr lang="en-US" sz="2800" dirty="0"/>
          </a:p>
          <a:p>
            <a:r>
              <a:rPr lang="en-US" sz="2000" dirty="0"/>
              <a:t>The Town Center Master Plan and Overlay District are adopted and implemented in: </a:t>
            </a:r>
          </a:p>
          <a:p>
            <a:endParaRPr lang="en-US" sz="2000" dirty="0"/>
          </a:p>
          <a:p>
            <a:pPr marL="342900" indent="-342900">
              <a:buFont typeface="Arial" panose="020B0604020202020204" pitchFamily="34" charset="0"/>
              <a:buChar char="•"/>
            </a:pPr>
            <a:r>
              <a:rPr lang="en-US" sz="2000" dirty="0"/>
              <a:t>The Town Center Design Guidelines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Town’s Land Development Regulations in Section 3.05.00.</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Town’s Comprehensive Plan in Policy 1.4.21 of the Future Land Use Element and Future Land Use Map</a:t>
            </a:r>
          </a:p>
          <a:p>
            <a:endParaRPr lang="en-US" sz="2000" dirty="0"/>
          </a:p>
          <a:p>
            <a:endParaRPr lang="en-US" sz="2000" dirty="0"/>
          </a:p>
        </p:txBody>
      </p:sp>
    </p:spTree>
    <p:extLst>
      <p:ext uri="{BB962C8B-B14F-4D97-AF65-F5344CB8AC3E}">
        <p14:creationId xmlns:p14="http://schemas.microsoft.com/office/powerpoint/2010/main" val="14088391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1670</TotalTime>
  <Words>1588</Words>
  <Application>Microsoft Office PowerPoint</Application>
  <PresentationFormat>Widescreen</PresentationFormat>
  <Paragraphs>220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Wingdings 3</vt:lpstr>
      <vt:lpstr>Facet</vt:lpstr>
      <vt:lpstr>Downtown Windermere Properties PUD Rezoning and Preliminary Site Plan Frequently Asked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Downtown Windermere Properties</dc:title>
  <dc:creator>Mastison, Sarah</dc:creator>
  <cp:lastModifiedBy>Cornelius, Brad</cp:lastModifiedBy>
  <cp:revision>38</cp:revision>
  <dcterms:created xsi:type="dcterms:W3CDTF">2021-02-15T15:29:06Z</dcterms:created>
  <dcterms:modified xsi:type="dcterms:W3CDTF">2021-03-26T20:22:38Z</dcterms:modified>
</cp:coreProperties>
</file>