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71" r:id="rId4"/>
    <p:sldId id="273" r:id="rId5"/>
    <p:sldId id="260" r:id="rId6"/>
    <p:sldId id="261" r:id="rId7"/>
    <p:sldId id="269" r:id="rId8"/>
    <p:sldId id="263" r:id="rId9"/>
    <p:sldId id="262" r:id="rId10"/>
    <p:sldId id="264" r:id="rId11"/>
    <p:sldId id="258" r:id="rId12"/>
    <p:sldId id="259" r:id="rId13"/>
    <p:sldId id="270" r:id="rId14"/>
    <p:sldId id="274" r:id="rId15"/>
    <p:sldId id="272" r:id="rId16"/>
    <p:sldId id="265" r:id="rId17"/>
    <p:sldId id="266" r:id="rId18"/>
    <p:sldId id="267" r:id="rId19"/>
    <p:sldId id="2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3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E291F-2C05-43AB-85F7-C33E349833C7}"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en-US"/>
        </a:p>
      </dgm:t>
    </dgm:pt>
    <dgm:pt modelId="{BC4557FF-4910-45AB-A56F-C91ED755CDD1}">
      <dgm:prSet/>
      <dgm:spPr/>
      <dgm:t>
        <a:bodyPr/>
        <a:lstStyle/>
        <a:p>
          <a:r>
            <a:rPr lang="en-US" dirty="0"/>
            <a:t>Pre-Application</a:t>
          </a:r>
        </a:p>
        <a:p>
          <a:r>
            <a:rPr lang="en-US" dirty="0">
              <a:solidFill>
                <a:schemeClr val="bg1"/>
              </a:solidFill>
            </a:rPr>
            <a:t>2019</a:t>
          </a:r>
        </a:p>
      </dgm:t>
    </dgm:pt>
    <dgm:pt modelId="{C677171A-905D-4EA3-BBDF-0F6767084040}" type="parTrans" cxnId="{F25F0CE1-15F6-486F-BB51-99D1CB24910F}">
      <dgm:prSet/>
      <dgm:spPr/>
      <dgm:t>
        <a:bodyPr/>
        <a:lstStyle/>
        <a:p>
          <a:endParaRPr lang="en-US"/>
        </a:p>
      </dgm:t>
    </dgm:pt>
    <dgm:pt modelId="{8C802B35-590D-48A2-AC91-652617670258}" type="sibTrans" cxnId="{F25F0CE1-15F6-486F-BB51-99D1CB24910F}">
      <dgm:prSet/>
      <dgm:spPr/>
      <dgm:t>
        <a:bodyPr/>
        <a:lstStyle/>
        <a:p>
          <a:endParaRPr lang="en-US"/>
        </a:p>
      </dgm:t>
    </dgm:pt>
    <dgm:pt modelId="{8E7F65CF-3624-4C10-835B-738B32C0C2D6}">
      <dgm:prSet/>
      <dgm:spPr/>
      <dgm:t>
        <a:bodyPr/>
        <a:lstStyle/>
        <a:p>
          <a:r>
            <a:rPr lang="en-US" dirty="0"/>
            <a:t>Conceptual Plan Review</a:t>
          </a:r>
        </a:p>
        <a:p>
          <a:r>
            <a:rPr lang="en-US" dirty="0">
              <a:solidFill>
                <a:schemeClr val="bg1"/>
              </a:solidFill>
            </a:rPr>
            <a:t>DRB Individual Comments October 2020</a:t>
          </a:r>
        </a:p>
      </dgm:t>
    </dgm:pt>
    <dgm:pt modelId="{4752088B-25F9-440F-AC8B-C13EE8F4AD7C}" type="parTrans" cxnId="{9E964742-9B11-4E55-AF2A-BD1B6ED04451}">
      <dgm:prSet/>
      <dgm:spPr/>
      <dgm:t>
        <a:bodyPr/>
        <a:lstStyle/>
        <a:p>
          <a:endParaRPr lang="en-US"/>
        </a:p>
      </dgm:t>
    </dgm:pt>
    <dgm:pt modelId="{9AEA2F67-F3FA-409D-A7CC-BF4D4B6F4D39}" type="sibTrans" cxnId="{9E964742-9B11-4E55-AF2A-BD1B6ED04451}">
      <dgm:prSet/>
      <dgm:spPr/>
      <dgm:t>
        <a:bodyPr/>
        <a:lstStyle/>
        <a:p>
          <a:endParaRPr lang="en-US"/>
        </a:p>
      </dgm:t>
    </dgm:pt>
    <dgm:pt modelId="{9CA2B21F-66F3-42F2-989C-A62CEE34BD61}">
      <dgm:prSet/>
      <dgm:spPr>
        <a:solidFill>
          <a:schemeClr val="accent2"/>
        </a:solidFill>
      </dgm:spPr>
      <dgm:t>
        <a:bodyPr/>
        <a:lstStyle/>
        <a:p>
          <a:r>
            <a:rPr lang="en-US" dirty="0"/>
            <a:t>Preliminary Development Plan (PDP) </a:t>
          </a:r>
        </a:p>
        <a:p>
          <a:r>
            <a:rPr lang="en-US" dirty="0"/>
            <a:t>(DRB-02/16/2020)</a:t>
          </a:r>
        </a:p>
        <a:p>
          <a:r>
            <a:rPr lang="en-US" dirty="0"/>
            <a:t>(TC -03/23/2021 &amp; 05/11/2021)</a:t>
          </a:r>
        </a:p>
      </dgm:t>
    </dgm:pt>
    <dgm:pt modelId="{0C55AAF3-99E9-4C25-BA3B-2E062C0A5489}" type="parTrans" cxnId="{D94582CE-9DAD-479F-9675-175D680E9FD1}">
      <dgm:prSet/>
      <dgm:spPr/>
      <dgm:t>
        <a:bodyPr/>
        <a:lstStyle/>
        <a:p>
          <a:endParaRPr lang="en-US"/>
        </a:p>
      </dgm:t>
    </dgm:pt>
    <dgm:pt modelId="{C51AF1F0-9F4E-4738-A7EF-A8265124F947}" type="sibTrans" cxnId="{D94582CE-9DAD-479F-9675-175D680E9FD1}">
      <dgm:prSet/>
      <dgm:spPr/>
      <dgm:t>
        <a:bodyPr/>
        <a:lstStyle/>
        <a:p>
          <a:endParaRPr lang="en-US"/>
        </a:p>
      </dgm:t>
    </dgm:pt>
    <dgm:pt modelId="{245453AF-A4CA-4086-A3CD-5260CAD51E7E}">
      <dgm:prSet/>
      <dgm:spPr/>
      <dgm:t>
        <a:bodyPr/>
        <a:lstStyle/>
        <a:p>
          <a:r>
            <a:rPr lang="en-US" dirty="0"/>
            <a:t>Final Development Plan (Future Public Hearings with DRB and TC)</a:t>
          </a:r>
        </a:p>
      </dgm:t>
    </dgm:pt>
    <dgm:pt modelId="{60E21FAF-077C-49B7-90E4-09E108A597AF}" type="parTrans" cxnId="{7B62E72F-59B2-4781-97E8-FD20AB44CF52}">
      <dgm:prSet/>
      <dgm:spPr/>
      <dgm:t>
        <a:bodyPr/>
        <a:lstStyle/>
        <a:p>
          <a:endParaRPr lang="en-US"/>
        </a:p>
      </dgm:t>
    </dgm:pt>
    <dgm:pt modelId="{A2497ACF-83A7-4466-A5DA-F86867545921}" type="sibTrans" cxnId="{7B62E72F-59B2-4781-97E8-FD20AB44CF52}">
      <dgm:prSet/>
      <dgm:spPr/>
      <dgm:t>
        <a:bodyPr/>
        <a:lstStyle/>
        <a:p>
          <a:endParaRPr lang="en-US"/>
        </a:p>
      </dgm:t>
    </dgm:pt>
    <dgm:pt modelId="{506591CE-F5E1-42BA-B95C-3148064F7656}" type="pres">
      <dgm:prSet presAssocID="{EFBE291F-2C05-43AB-85F7-C33E349833C7}" presName="Name0" presStyleCnt="0">
        <dgm:presLayoutVars>
          <dgm:dir/>
          <dgm:resizeHandles val="exact"/>
        </dgm:presLayoutVars>
      </dgm:prSet>
      <dgm:spPr/>
    </dgm:pt>
    <dgm:pt modelId="{F154F8BF-A78F-4F83-90B8-15779A7161C9}" type="pres">
      <dgm:prSet presAssocID="{BC4557FF-4910-45AB-A56F-C91ED755CDD1}" presName="node" presStyleLbl="node1" presStyleIdx="0" presStyleCnt="4">
        <dgm:presLayoutVars>
          <dgm:bulletEnabled val="1"/>
        </dgm:presLayoutVars>
      </dgm:prSet>
      <dgm:spPr/>
    </dgm:pt>
    <dgm:pt modelId="{B96CB35A-9D69-48E0-BF65-28D538673F80}" type="pres">
      <dgm:prSet presAssocID="{8C802B35-590D-48A2-AC91-652617670258}" presName="sibTrans" presStyleLbl="sibTrans2D1" presStyleIdx="0" presStyleCnt="3"/>
      <dgm:spPr/>
    </dgm:pt>
    <dgm:pt modelId="{EB130B0E-F45E-4F41-8710-0D0B51F2B259}" type="pres">
      <dgm:prSet presAssocID="{8C802B35-590D-48A2-AC91-652617670258}" presName="connectorText" presStyleLbl="sibTrans2D1" presStyleIdx="0" presStyleCnt="3"/>
      <dgm:spPr/>
    </dgm:pt>
    <dgm:pt modelId="{F649B084-BCB2-49ED-845E-B03224F85658}" type="pres">
      <dgm:prSet presAssocID="{8E7F65CF-3624-4C10-835B-738B32C0C2D6}" presName="node" presStyleLbl="node1" presStyleIdx="1" presStyleCnt="4">
        <dgm:presLayoutVars>
          <dgm:bulletEnabled val="1"/>
        </dgm:presLayoutVars>
      </dgm:prSet>
      <dgm:spPr/>
    </dgm:pt>
    <dgm:pt modelId="{695586DF-4CD9-403D-B321-191502DA236D}" type="pres">
      <dgm:prSet presAssocID="{9AEA2F67-F3FA-409D-A7CC-BF4D4B6F4D39}" presName="sibTrans" presStyleLbl="sibTrans2D1" presStyleIdx="1" presStyleCnt="3"/>
      <dgm:spPr/>
    </dgm:pt>
    <dgm:pt modelId="{D33CF3B2-2A66-43BB-9DF1-91F266C0C1E7}" type="pres">
      <dgm:prSet presAssocID="{9AEA2F67-F3FA-409D-A7CC-BF4D4B6F4D39}" presName="connectorText" presStyleLbl="sibTrans2D1" presStyleIdx="1" presStyleCnt="3"/>
      <dgm:spPr/>
    </dgm:pt>
    <dgm:pt modelId="{6D534135-A7F2-4D1E-8D7C-6FD052209F66}" type="pres">
      <dgm:prSet presAssocID="{9CA2B21F-66F3-42F2-989C-A62CEE34BD61}" presName="node" presStyleLbl="node1" presStyleIdx="2" presStyleCnt="4">
        <dgm:presLayoutVars>
          <dgm:bulletEnabled val="1"/>
        </dgm:presLayoutVars>
      </dgm:prSet>
      <dgm:spPr/>
    </dgm:pt>
    <dgm:pt modelId="{250D4053-9316-4BF9-80AC-1BA23D5BA8B0}" type="pres">
      <dgm:prSet presAssocID="{C51AF1F0-9F4E-4738-A7EF-A8265124F947}" presName="sibTrans" presStyleLbl="sibTrans2D1" presStyleIdx="2" presStyleCnt="3"/>
      <dgm:spPr/>
    </dgm:pt>
    <dgm:pt modelId="{58C3656D-4087-4134-B64C-E3624CA40B19}" type="pres">
      <dgm:prSet presAssocID="{C51AF1F0-9F4E-4738-A7EF-A8265124F947}" presName="connectorText" presStyleLbl="sibTrans2D1" presStyleIdx="2" presStyleCnt="3"/>
      <dgm:spPr/>
    </dgm:pt>
    <dgm:pt modelId="{CE607924-42D9-4251-9334-46CEA3C2EE18}" type="pres">
      <dgm:prSet presAssocID="{245453AF-A4CA-4086-A3CD-5260CAD51E7E}" presName="node" presStyleLbl="node1" presStyleIdx="3" presStyleCnt="4">
        <dgm:presLayoutVars>
          <dgm:bulletEnabled val="1"/>
        </dgm:presLayoutVars>
      </dgm:prSet>
      <dgm:spPr/>
    </dgm:pt>
  </dgm:ptLst>
  <dgm:cxnLst>
    <dgm:cxn modelId="{6B5FE821-8811-4A42-BA51-28A3E6D9B507}" type="presOf" srcId="{BC4557FF-4910-45AB-A56F-C91ED755CDD1}" destId="{F154F8BF-A78F-4F83-90B8-15779A7161C9}" srcOrd="0" destOrd="0" presId="urn:microsoft.com/office/officeart/2005/8/layout/process1"/>
    <dgm:cxn modelId="{7B62E72F-59B2-4781-97E8-FD20AB44CF52}" srcId="{EFBE291F-2C05-43AB-85F7-C33E349833C7}" destId="{245453AF-A4CA-4086-A3CD-5260CAD51E7E}" srcOrd="3" destOrd="0" parTransId="{60E21FAF-077C-49B7-90E4-09E108A597AF}" sibTransId="{A2497ACF-83A7-4466-A5DA-F86867545921}"/>
    <dgm:cxn modelId="{9E964742-9B11-4E55-AF2A-BD1B6ED04451}" srcId="{EFBE291F-2C05-43AB-85F7-C33E349833C7}" destId="{8E7F65CF-3624-4C10-835B-738B32C0C2D6}" srcOrd="1" destOrd="0" parTransId="{4752088B-25F9-440F-AC8B-C13EE8F4AD7C}" sibTransId="{9AEA2F67-F3FA-409D-A7CC-BF4D4B6F4D39}"/>
    <dgm:cxn modelId="{F3884E62-010F-42E1-8F3A-70DF216F320C}" type="presOf" srcId="{C51AF1F0-9F4E-4738-A7EF-A8265124F947}" destId="{250D4053-9316-4BF9-80AC-1BA23D5BA8B0}" srcOrd="0" destOrd="0" presId="urn:microsoft.com/office/officeart/2005/8/layout/process1"/>
    <dgm:cxn modelId="{E9439848-D28C-46B6-BA21-8C09DB89137A}" type="presOf" srcId="{9CA2B21F-66F3-42F2-989C-A62CEE34BD61}" destId="{6D534135-A7F2-4D1E-8D7C-6FD052209F66}" srcOrd="0" destOrd="0" presId="urn:microsoft.com/office/officeart/2005/8/layout/process1"/>
    <dgm:cxn modelId="{6308F569-2A5C-4C42-BE65-2B72EB56C375}" type="presOf" srcId="{8C802B35-590D-48A2-AC91-652617670258}" destId="{B96CB35A-9D69-48E0-BF65-28D538673F80}" srcOrd="0" destOrd="0" presId="urn:microsoft.com/office/officeart/2005/8/layout/process1"/>
    <dgm:cxn modelId="{53E9E457-8228-4D3C-B4E7-32EF4AD5FEC1}" type="presOf" srcId="{C51AF1F0-9F4E-4738-A7EF-A8265124F947}" destId="{58C3656D-4087-4134-B64C-E3624CA40B19}" srcOrd="1" destOrd="0" presId="urn:microsoft.com/office/officeart/2005/8/layout/process1"/>
    <dgm:cxn modelId="{7F623586-A6C0-424C-9C22-355784D1EC26}" type="presOf" srcId="{9AEA2F67-F3FA-409D-A7CC-BF4D4B6F4D39}" destId="{695586DF-4CD9-403D-B321-191502DA236D}" srcOrd="0" destOrd="0" presId="urn:microsoft.com/office/officeart/2005/8/layout/process1"/>
    <dgm:cxn modelId="{201227B3-7F67-4023-98D1-1DCBBA985CCC}" type="presOf" srcId="{EFBE291F-2C05-43AB-85F7-C33E349833C7}" destId="{506591CE-F5E1-42BA-B95C-3148064F7656}" srcOrd="0" destOrd="0" presId="urn:microsoft.com/office/officeart/2005/8/layout/process1"/>
    <dgm:cxn modelId="{5DA75BB5-0101-49D6-A200-57FB0B70979F}" type="presOf" srcId="{8C802B35-590D-48A2-AC91-652617670258}" destId="{EB130B0E-F45E-4F41-8710-0D0B51F2B259}" srcOrd="1" destOrd="0" presId="urn:microsoft.com/office/officeart/2005/8/layout/process1"/>
    <dgm:cxn modelId="{23AAE5C5-745E-4341-9C91-48B3E89A194C}" type="presOf" srcId="{245453AF-A4CA-4086-A3CD-5260CAD51E7E}" destId="{CE607924-42D9-4251-9334-46CEA3C2EE18}" srcOrd="0" destOrd="0" presId="urn:microsoft.com/office/officeart/2005/8/layout/process1"/>
    <dgm:cxn modelId="{D94582CE-9DAD-479F-9675-175D680E9FD1}" srcId="{EFBE291F-2C05-43AB-85F7-C33E349833C7}" destId="{9CA2B21F-66F3-42F2-989C-A62CEE34BD61}" srcOrd="2" destOrd="0" parTransId="{0C55AAF3-99E9-4C25-BA3B-2E062C0A5489}" sibTransId="{C51AF1F0-9F4E-4738-A7EF-A8265124F947}"/>
    <dgm:cxn modelId="{F25F0CE1-15F6-486F-BB51-99D1CB24910F}" srcId="{EFBE291F-2C05-43AB-85F7-C33E349833C7}" destId="{BC4557FF-4910-45AB-A56F-C91ED755CDD1}" srcOrd="0" destOrd="0" parTransId="{C677171A-905D-4EA3-BBDF-0F6767084040}" sibTransId="{8C802B35-590D-48A2-AC91-652617670258}"/>
    <dgm:cxn modelId="{217E77E1-61DE-47C1-9BCC-54A1BC638484}" type="presOf" srcId="{9AEA2F67-F3FA-409D-A7CC-BF4D4B6F4D39}" destId="{D33CF3B2-2A66-43BB-9DF1-91F266C0C1E7}" srcOrd="1" destOrd="0" presId="urn:microsoft.com/office/officeart/2005/8/layout/process1"/>
    <dgm:cxn modelId="{5DCDBAE8-29ED-4854-93FC-D9C7807F173E}" type="presOf" srcId="{8E7F65CF-3624-4C10-835B-738B32C0C2D6}" destId="{F649B084-BCB2-49ED-845E-B03224F85658}" srcOrd="0" destOrd="0" presId="urn:microsoft.com/office/officeart/2005/8/layout/process1"/>
    <dgm:cxn modelId="{774222D7-B449-4A3A-A7CA-6ECE7B65C257}" type="presParOf" srcId="{506591CE-F5E1-42BA-B95C-3148064F7656}" destId="{F154F8BF-A78F-4F83-90B8-15779A7161C9}" srcOrd="0" destOrd="0" presId="urn:microsoft.com/office/officeart/2005/8/layout/process1"/>
    <dgm:cxn modelId="{FBA2ADEA-4C52-4196-B9EF-D13DFE45CC70}" type="presParOf" srcId="{506591CE-F5E1-42BA-B95C-3148064F7656}" destId="{B96CB35A-9D69-48E0-BF65-28D538673F80}" srcOrd="1" destOrd="0" presId="urn:microsoft.com/office/officeart/2005/8/layout/process1"/>
    <dgm:cxn modelId="{E6DE1114-DB43-48D5-B8E0-C66D70FE732F}" type="presParOf" srcId="{B96CB35A-9D69-48E0-BF65-28D538673F80}" destId="{EB130B0E-F45E-4F41-8710-0D0B51F2B259}" srcOrd="0" destOrd="0" presId="urn:microsoft.com/office/officeart/2005/8/layout/process1"/>
    <dgm:cxn modelId="{CE53DD3E-CAC9-4573-A19A-08FC5AB3E95E}" type="presParOf" srcId="{506591CE-F5E1-42BA-B95C-3148064F7656}" destId="{F649B084-BCB2-49ED-845E-B03224F85658}" srcOrd="2" destOrd="0" presId="urn:microsoft.com/office/officeart/2005/8/layout/process1"/>
    <dgm:cxn modelId="{629EC903-03DD-4174-9634-689FA9A39E7E}" type="presParOf" srcId="{506591CE-F5E1-42BA-B95C-3148064F7656}" destId="{695586DF-4CD9-403D-B321-191502DA236D}" srcOrd="3" destOrd="0" presId="urn:microsoft.com/office/officeart/2005/8/layout/process1"/>
    <dgm:cxn modelId="{44D38E30-1869-428B-B89B-463BD8B48D58}" type="presParOf" srcId="{695586DF-4CD9-403D-B321-191502DA236D}" destId="{D33CF3B2-2A66-43BB-9DF1-91F266C0C1E7}" srcOrd="0" destOrd="0" presId="urn:microsoft.com/office/officeart/2005/8/layout/process1"/>
    <dgm:cxn modelId="{1BBB2D50-72BA-4C39-82A0-6FCE9FF971B1}" type="presParOf" srcId="{506591CE-F5E1-42BA-B95C-3148064F7656}" destId="{6D534135-A7F2-4D1E-8D7C-6FD052209F66}" srcOrd="4" destOrd="0" presId="urn:microsoft.com/office/officeart/2005/8/layout/process1"/>
    <dgm:cxn modelId="{00F0239B-8AC1-40C5-A564-24F66DD5FF07}" type="presParOf" srcId="{506591CE-F5E1-42BA-B95C-3148064F7656}" destId="{250D4053-9316-4BF9-80AC-1BA23D5BA8B0}" srcOrd="5" destOrd="0" presId="urn:microsoft.com/office/officeart/2005/8/layout/process1"/>
    <dgm:cxn modelId="{B0E8D4FC-DEA2-40EF-8A22-663ED2498EBF}" type="presParOf" srcId="{250D4053-9316-4BF9-80AC-1BA23D5BA8B0}" destId="{58C3656D-4087-4134-B64C-E3624CA40B19}" srcOrd="0" destOrd="0" presId="urn:microsoft.com/office/officeart/2005/8/layout/process1"/>
    <dgm:cxn modelId="{78D181C5-D99E-48A2-A9F8-4C0623042412}" type="presParOf" srcId="{506591CE-F5E1-42BA-B95C-3148064F7656}" destId="{CE607924-42D9-4251-9334-46CEA3C2EE18}"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4F8BF-A78F-4F83-90B8-15779A7161C9}">
      <dsp:nvSpPr>
        <dsp:cNvPr id="0" name=""/>
        <dsp:cNvSpPr/>
      </dsp:nvSpPr>
      <dsp:spPr>
        <a:xfrm>
          <a:off x="5163" y="10010"/>
          <a:ext cx="2257547" cy="1671996"/>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Pre-Application</a:t>
          </a:r>
        </a:p>
        <a:p>
          <a:pPr marL="0" lvl="0" indent="0" algn="ctr" defTabSz="711200">
            <a:lnSpc>
              <a:spcPct val="90000"/>
            </a:lnSpc>
            <a:spcBef>
              <a:spcPct val="0"/>
            </a:spcBef>
            <a:spcAft>
              <a:spcPct val="35000"/>
            </a:spcAft>
            <a:buNone/>
          </a:pPr>
          <a:r>
            <a:rPr lang="en-US" sz="1600" kern="1200" dirty="0">
              <a:solidFill>
                <a:schemeClr val="bg1"/>
              </a:solidFill>
            </a:rPr>
            <a:t>2019</a:t>
          </a:r>
        </a:p>
      </dsp:txBody>
      <dsp:txXfrm>
        <a:off x="54134" y="58981"/>
        <a:ext cx="2159605" cy="1574054"/>
      </dsp:txXfrm>
    </dsp:sp>
    <dsp:sp modelId="{B96CB35A-9D69-48E0-BF65-28D538673F80}">
      <dsp:nvSpPr>
        <dsp:cNvPr id="0" name=""/>
        <dsp:cNvSpPr/>
      </dsp:nvSpPr>
      <dsp:spPr>
        <a:xfrm>
          <a:off x="2488465" y="566072"/>
          <a:ext cx="478600" cy="5598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488465" y="678046"/>
        <a:ext cx="335020" cy="335923"/>
      </dsp:txXfrm>
    </dsp:sp>
    <dsp:sp modelId="{F649B084-BCB2-49ED-845E-B03224F85658}">
      <dsp:nvSpPr>
        <dsp:cNvPr id="0" name=""/>
        <dsp:cNvSpPr/>
      </dsp:nvSpPr>
      <dsp:spPr>
        <a:xfrm>
          <a:off x="3165729" y="10010"/>
          <a:ext cx="2257547" cy="1671996"/>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Conceptual Plan Review</a:t>
          </a:r>
        </a:p>
        <a:p>
          <a:pPr marL="0" lvl="0" indent="0" algn="ctr" defTabSz="711200">
            <a:lnSpc>
              <a:spcPct val="90000"/>
            </a:lnSpc>
            <a:spcBef>
              <a:spcPct val="0"/>
            </a:spcBef>
            <a:spcAft>
              <a:spcPct val="35000"/>
            </a:spcAft>
            <a:buNone/>
          </a:pPr>
          <a:r>
            <a:rPr lang="en-US" sz="1600" kern="1200" dirty="0">
              <a:solidFill>
                <a:schemeClr val="bg1"/>
              </a:solidFill>
            </a:rPr>
            <a:t>DRB Individual Comments October 2020</a:t>
          </a:r>
        </a:p>
      </dsp:txBody>
      <dsp:txXfrm>
        <a:off x="3214700" y="58981"/>
        <a:ext cx="2159605" cy="1574054"/>
      </dsp:txXfrm>
    </dsp:sp>
    <dsp:sp modelId="{695586DF-4CD9-403D-B321-191502DA236D}">
      <dsp:nvSpPr>
        <dsp:cNvPr id="0" name=""/>
        <dsp:cNvSpPr/>
      </dsp:nvSpPr>
      <dsp:spPr>
        <a:xfrm>
          <a:off x="5649031" y="566072"/>
          <a:ext cx="478600" cy="5598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649031" y="678046"/>
        <a:ext cx="335020" cy="335923"/>
      </dsp:txXfrm>
    </dsp:sp>
    <dsp:sp modelId="{6D534135-A7F2-4D1E-8D7C-6FD052209F66}">
      <dsp:nvSpPr>
        <dsp:cNvPr id="0" name=""/>
        <dsp:cNvSpPr/>
      </dsp:nvSpPr>
      <dsp:spPr>
        <a:xfrm>
          <a:off x="6326295" y="10010"/>
          <a:ext cx="2257547" cy="1671996"/>
        </a:xfrm>
        <a:prstGeom prst="roundRect">
          <a:avLst>
            <a:gd name="adj" fmla="val 10000"/>
          </a:avLst>
        </a:prstGeom>
        <a:solidFill>
          <a:schemeClr val="accent2"/>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Preliminary Development Plan (PDP) </a:t>
          </a:r>
        </a:p>
        <a:p>
          <a:pPr marL="0" lvl="0" indent="0" algn="ctr" defTabSz="711200">
            <a:lnSpc>
              <a:spcPct val="90000"/>
            </a:lnSpc>
            <a:spcBef>
              <a:spcPct val="0"/>
            </a:spcBef>
            <a:spcAft>
              <a:spcPct val="35000"/>
            </a:spcAft>
            <a:buNone/>
          </a:pPr>
          <a:r>
            <a:rPr lang="en-US" sz="1600" kern="1200" dirty="0"/>
            <a:t>(DRB-02/16/2020)</a:t>
          </a:r>
        </a:p>
        <a:p>
          <a:pPr marL="0" lvl="0" indent="0" algn="ctr" defTabSz="711200">
            <a:lnSpc>
              <a:spcPct val="90000"/>
            </a:lnSpc>
            <a:spcBef>
              <a:spcPct val="0"/>
            </a:spcBef>
            <a:spcAft>
              <a:spcPct val="35000"/>
            </a:spcAft>
            <a:buNone/>
          </a:pPr>
          <a:r>
            <a:rPr lang="en-US" sz="1600" kern="1200" dirty="0"/>
            <a:t>(TC -03/23/2021 &amp; 05/11/2021)</a:t>
          </a:r>
        </a:p>
      </dsp:txBody>
      <dsp:txXfrm>
        <a:off x="6375266" y="58981"/>
        <a:ext cx="2159605" cy="1574054"/>
      </dsp:txXfrm>
    </dsp:sp>
    <dsp:sp modelId="{250D4053-9316-4BF9-80AC-1BA23D5BA8B0}">
      <dsp:nvSpPr>
        <dsp:cNvPr id="0" name=""/>
        <dsp:cNvSpPr/>
      </dsp:nvSpPr>
      <dsp:spPr>
        <a:xfrm>
          <a:off x="8809598" y="566072"/>
          <a:ext cx="478600" cy="5598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8809598" y="678046"/>
        <a:ext cx="335020" cy="335923"/>
      </dsp:txXfrm>
    </dsp:sp>
    <dsp:sp modelId="{CE607924-42D9-4251-9334-46CEA3C2EE18}">
      <dsp:nvSpPr>
        <dsp:cNvPr id="0" name=""/>
        <dsp:cNvSpPr/>
      </dsp:nvSpPr>
      <dsp:spPr>
        <a:xfrm>
          <a:off x="9486862" y="10010"/>
          <a:ext cx="2257547" cy="1671996"/>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Final Development Plan (Future Public Hearings with DRB and TC)</a:t>
          </a:r>
        </a:p>
      </dsp:txBody>
      <dsp:txXfrm>
        <a:off x="9535833" y="58981"/>
        <a:ext cx="2159605" cy="15740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9A6B4F-9F7D-4491-B47C-EA6A9BC4513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1320434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9A6B4F-9F7D-4491-B47C-EA6A9BC4513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2292648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9A6B4F-9F7D-4491-B47C-EA6A9BC4513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126A-D957-4185-B54C-2C388097453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72836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9A6B4F-9F7D-4491-B47C-EA6A9BC4513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387137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9A6B4F-9F7D-4491-B47C-EA6A9BC4513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126A-D957-4185-B54C-2C388097453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27095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9A6B4F-9F7D-4491-B47C-EA6A9BC4513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1605498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9A6B4F-9F7D-4491-B47C-EA6A9BC4513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436715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9A6B4F-9F7D-4491-B47C-EA6A9BC4513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104894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9A6B4F-9F7D-4491-B47C-EA6A9BC4513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238390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9A6B4F-9F7D-4491-B47C-EA6A9BC4513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206335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9A6B4F-9F7D-4491-B47C-EA6A9BC45138}"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3305844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9A6B4F-9F7D-4491-B47C-EA6A9BC45138}" type="datetimeFigureOut">
              <a:rPr lang="en-US" smtClean="0"/>
              <a:t>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1164257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9A6B4F-9F7D-4491-B47C-EA6A9BC45138}" type="datetimeFigureOut">
              <a:rPr lang="en-US" smtClean="0"/>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101535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9A6B4F-9F7D-4491-B47C-EA6A9BC45138}" type="datetimeFigureOut">
              <a:rPr lang="en-US" smtClean="0"/>
              <a:t>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21104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9A6B4F-9F7D-4491-B47C-EA6A9BC45138}"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12900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9A6B4F-9F7D-4491-B47C-EA6A9BC45138}"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9126A-D957-4185-B54C-2C3880974539}" type="slidenum">
              <a:rPr lang="en-US" smtClean="0"/>
              <a:t>‹#›</a:t>
            </a:fld>
            <a:endParaRPr lang="en-US"/>
          </a:p>
        </p:txBody>
      </p:sp>
    </p:spTree>
    <p:extLst>
      <p:ext uri="{BB962C8B-B14F-4D97-AF65-F5344CB8AC3E}">
        <p14:creationId xmlns:p14="http://schemas.microsoft.com/office/powerpoint/2010/main" val="309823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9A6B4F-9F7D-4491-B47C-EA6A9BC45138}" type="datetimeFigureOut">
              <a:rPr lang="en-US" smtClean="0"/>
              <a:t>2/16/2021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519126A-D957-4185-B54C-2C3880974539}" type="slidenum">
              <a:rPr lang="en-US" smtClean="0"/>
              <a:t>‹#›</a:t>
            </a:fld>
            <a:endParaRPr lang="en-US"/>
          </a:p>
        </p:txBody>
      </p:sp>
    </p:spTree>
    <p:extLst>
      <p:ext uri="{BB962C8B-B14F-4D97-AF65-F5344CB8AC3E}">
        <p14:creationId xmlns:p14="http://schemas.microsoft.com/office/powerpoint/2010/main" val="65878287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7822-BA48-4E1E-A708-476A2D52F9B7}"/>
              </a:ext>
            </a:extLst>
          </p:cNvPr>
          <p:cNvSpPr>
            <a:spLocks noGrp="1"/>
          </p:cNvSpPr>
          <p:nvPr>
            <p:ph type="ctrTitle"/>
          </p:nvPr>
        </p:nvSpPr>
        <p:spPr/>
        <p:txBody>
          <a:bodyPr/>
          <a:lstStyle/>
          <a:p>
            <a:r>
              <a:rPr lang="en-US"/>
              <a:t>Downtown Windermere Properties Z19-12</a:t>
            </a:r>
            <a:endParaRPr lang="en-US" dirty="0"/>
          </a:p>
        </p:txBody>
      </p:sp>
      <p:sp>
        <p:nvSpPr>
          <p:cNvPr id="3" name="Subtitle 2">
            <a:extLst>
              <a:ext uri="{FF2B5EF4-FFF2-40B4-BE49-F238E27FC236}">
                <a16:creationId xmlns:a16="http://schemas.microsoft.com/office/drawing/2014/main" id="{B3542F4C-4FD9-4D82-AF07-75EE9C10BB20}"/>
              </a:ext>
            </a:extLst>
          </p:cNvPr>
          <p:cNvSpPr>
            <a:spLocks noGrp="1"/>
          </p:cNvSpPr>
          <p:nvPr>
            <p:ph type="subTitle" idx="1"/>
          </p:nvPr>
        </p:nvSpPr>
        <p:spPr/>
        <p:txBody>
          <a:bodyPr/>
          <a:lstStyle/>
          <a:p>
            <a:r>
              <a:rPr lang="en-US"/>
              <a:t>Development Review Board </a:t>
            </a:r>
          </a:p>
          <a:p>
            <a:r>
              <a:rPr lang="en-US"/>
              <a:t>February 16, 2021</a:t>
            </a:r>
            <a:endParaRPr lang="en-US" dirty="0"/>
          </a:p>
        </p:txBody>
      </p:sp>
    </p:spTree>
    <p:extLst>
      <p:ext uri="{BB962C8B-B14F-4D97-AF65-F5344CB8AC3E}">
        <p14:creationId xmlns:p14="http://schemas.microsoft.com/office/powerpoint/2010/main" val="869613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5FDF-0B4D-403F-97FA-A9A553848C22}"/>
              </a:ext>
            </a:extLst>
          </p:cNvPr>
          <p:cNvSpPr>
            <a:spLocks noGrp="1"/>
          </p:cNvSpPr>
          <p:nvPr>
            <p:ph type="title"/>
          </p:nvPr>
        </p:nvSpPr>
        <p:spPr>
          <a:xfrm>
            <a:off x="390144" y="365125"/>
            <a:ext cx="10963656" cy="829691"/>
          </a:xfrm>
        </p:spPr>
        <p:txBody>
          <a:bodyPr/>
          <a:lstStyle/>
          <a:p>
            <a:r>
              <a:rPr lang="en-US" dirty="0"/>
              <a:t>Town Center Design Guideline Requirements</a:t>
            </a:r>
          </a:p>
        </p:txBody>
      </p:sp>
      <p:graphicFrame>
        <p:nvGraphicFramePr>
          <p:cNvPr id="7" name="Content Placeholder 6">
            <a:extLst>
              <a:ext uri="{FF2B5EF4-FFF2-40B4-BE49-F238E27FC236}">
                <a16:creationId xmlns:a16="http://schemas.microsoft.com/office/drawing/2014/main" id="{1F70D75B-AC06-4918-B5AA-6C6D5795779E}"/>
              </a:ext>
            </a:extLst>
          </p:cNvPr>
          <p:cNvGraphicFramePr>
            <a:graphicFrameLocks noGrp="1"/>
          </p:cNvGraphicFramePr>
          <p:nvPr>
            <p:ph idx="1"/>
            <p:extLst>
              <p:ext uri="{D42A27DB-BD31-4B8C-83A1-F6EECF244321}">
                <p14:modId xmlns:p14="http://schemas.microsoft.com/office/powerpoint/2010/main" val="3884996928"/>
              </p:ext>
            </p:extLst>
          </p:nvPr>
        </p:nvGraphicFramePr>
        <p:xfrm>
          <a:off x="390144" y="1194816"/>
          <a:ext cx="11411712" cy="5298055"/>
        </p:xfrm>
        <a:graphic>
          <a:graphicData uri="http://schemas.openxmlformats.org/drawingml/2006/table">
            <a:tbl>
              <a:tblPr firstRow="1" firstCol="1" bandRow="1">
                <a:tableStyleId>{21E4AEA4-8DFA-4A89-87EB-49C32662AFE0}</a:tableStyleId>
              </a:tblPr>
              <a:tblGrid>
                <a:gridCol w="2088343">
                  <a:extLst>
                    <a:ext uri="{9D8B030D-6E8A-4147-A177-3AD203B41FA5}">
                      <a16:colId xmlns:a16="http://schemas.microsoft.com/office/drawing/2014/main" val="1522709692"/>
                    </a:ext>
                  </a:extLst>
                </a:gridCol>
                <a:gridCol w="9323369">
                  <a:extLst>
                    <a:ext uri="{9D8B030D-6E8A-4147-A177-3AD203B41FA5}">
                      <a16:colId xmlns:a16="http://schemas.microsoft.com/office/drawing/2014/main" val="961118875"/>
                    </a:ext>
                  </a:extLst>
                </a:gridCol>
              </a:tblGrid>
              <a:tr h="259201">
                <a:tc>
                  <a:txBody>
                    <a:bodyPr/>
                    <a:lstStyle/>
                    <a:p>
                      <a:pPr marL="0" marR="0" algn="ctr">
                        <a:spcBef>
                          <a:spcPts val="0"/>
                        </a:spcBef>
                        <a:spcAft>
                          <a:spcPts val="0"/>
                        </a:spcAft>
                      </a:pPr>
                      <a:r>
                        <a:rPr lang="en-US" sz="1100" dirty="0">
                          <a:effectLst/>
                        </a:rPr>
                        <a:t>Requirement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Compliance Status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9689901"/>
                  </a:ext>
                </a:extLst>
              </a:tr>
              <a:tr h="414720">
                <a:tc>
                  <a:txBody>
                    <a:bodyPr/>
                    <a:lstStyle/>
                    <a:p>
                      <a:pPr marL="0" marR="0">
                        <a:spcBef>
                          <a:spcPts val="0"/>
                        </a:spcBef>
                        <a:spcAft>
                          <a:spcPts val="0"/>
                        </a:spcAft>
                      </a:pPr>
                      <a:r>
                        <a:rPr lang="en-US" sz="1000" dirty="0">
                          <a:effectLst/>
                        </a:rPr>
                        <a:t>Rear Building Setback: 120' from buffer zone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dirty="0">
                          <a:effectLst/>
                        </a:rPr>
                        <a:t>When scaled the buildings meet the 120’ setback from buffer zone.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7423285"/>
                  </a:ext>
                </a:extLst>
              </a:tr>
              <a:tr h="414720">
                <a:tc>
                  <a:txBody>
                    <a:bodyPr/>
                    <a:lstStyle/>
                    <a:p>
                      <a:pPr marL="0" marR="0">
                        <a:spcBef>
                          <a:spcPts val="0"/>
                        </a:spcBef>
                        <a:spcAft>
                          <a:spcPts val="0"/>
                        </a:spcAft>
                      </a:pPr>
                      <a:r>
                        <a:rPr lang="en-US" sz="1000" dirty="0">
                          <a:effectLst/>
                        </a:rPr>
                        <a:t>Building Frontage: 80% on Main St.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dirty="0">
                          <a:effectLst/>
                        </a:rPr>
                        <a:t>When scaled the buildings meet the 80% building frontage requirement.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0821022"/>
                  </a:ext>
                </a:extLst>
              </a:tr>
              <a:tr h="622080">
                <a:tc>
                  <a:txBody>
                    <a:bodyPr/>
                    <a:lstStyle/>
                    <a:p>
                      <a:pPr marL="0" marR="0">
                        <a:spcBef>
                          <a:spcPts val="0"/>
                        </a:spcBef>
                        <a:spcAft>
                          <a:spcPts val="0"/>
                        </a:spcAft>
                      </a:pPr>
                      <a:r>
                        <a:rPr lang="en-US" sz="1000" dirty="0">
                          <a:effectLst/>
                        </a:rPr>
                        <a:t>Required off-street parking 4 parking spaces/every 1,000 square feet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dirty="0">
                          <a:effectLst/>
                        </a:rPr>
                        <a:t>Depends on accurate proposed gross floor area of buildings. Current plans say they are required 87 spaces, but the site plan only shows 85 spaces. No handicap spaces shown. Space size is inconsistent.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8378667"/>
                  </a:ext>
                </a:extLst>
              </a:tr>
              <a:tr h="248833">
                <a:tc>
                  <a:txBody>
                    <a:bodyPr/>
                    <a:lstStyle/>
                    <a:p>
                      <a:pPr marL="0" marR="0">
                        <a:spcBef>
                          <a:spcPts val="0"/>
                        </a:spcBef>
                        <a:spcAft>
                          <a:spcPts val="0"/>
                        </a:spcAft>
                      </a:pPr>
                      <a:r>
                        <a:rPr lang="en-US" sz="1000" dirty="0">
                          <a:effectLst/>
                        </a:rPr>
                        <a:t>All Façade Design Standards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dirty="0">
                          <a:effectLst/>
                        </a:rPr>
                        <a:t>Façade design/Elevation information not provided. However, applicant states they will meet the Town Center Design Guideline standards.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691432"/>
                  </a:ext>
                </a:extLst>
              </a:tr>
              <a:tr h="248833">
                <a:tc>
                  <a:txBody>
                    <a:bodyPr/>
                    <a:lstStyle/>
                    <a:p>
                      <a:pPr marL="0" marR="0">
                        <a:spcBef>
                          <a:spcPts val="0"/>
                        </a:spcBef>
                        <a:spcAft>
                          <a:spcPts val="0"/>
                        </a:spcAft>
                      </a:pPr>
                      <a:r>
                        <a:rPr lang="en-US" sz="1000" dirty="0">
                          <a:effectLst/>
                        </a:rPr>
                        <a:t>Maximum Building Height: 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Façade design/Elevation information not provided. However, applicant states they will meet the Town Center Design Guideline standards.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9057024"/>
                  </a:ext>
                </a:extLst>
              </a:tr>
              <a:tr h="414720">
                <a:tc>
                  <a:txBody>
                    <a:bodyPr/>
                    <a:lstStyle/>
                    <a:p>
                      <a:pPr marL="0" marR="0">
                        <a:spcBef>
                          <a:spcPts val="0"/>
                        </a:spcBef>
                        <a:spcAft>
                          <a:spcPts val="0"/>
                        </a:spcAft>
                      </a:pPr>
                      <a:r>
                        <a:rPr lang="en-US" sz="1000" dirty="0">
                          <a:effectLst/>
                        </a:rPr>
                        <a:t>Minimum Base building height: 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Façade design/Elevation information not provided. However, applicant states they will meet the Town Center Design Guideline standards.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490055"/>
                  </a:ext>
                </a:extLst>
              </a:tr>
              <a:tr h="248833">
                <a:tc>
                  <a:txBody>
                    <a:bodyPr/>
                    <a:lstStyle/>
                    <a:p>
                      <a:pPr marL="0" marR="0">
                        <a:spcBef>
                          <a:spcPts val="0"/>
                        </a:spcBef>
                        <a:spcAft>
                          <a:spcPts val="0"/>
                        </a:spcAft>
                      </a:pPr>
                      <a:r>
                        <a:rPr lang="en-US" sz="1000" dirty="0" err="1">
                          <a:effectLst/>
                        </a:rPr>
                        <a:t>Screenwall</a:t>
                      </a:r>
                      <a:r>
                        <a:rPr lang="en-US" sz="1000" dirty="0">
                          <a:effectLst/>
                        </a:rPr>
                        <a:t> Materials: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569338"/>
                  </a:ext>
                </a:extLst>
              </a:tr>
              <a:tr h="248833">
                <a:tc>
                  <a:txBody>
                    <a:bodyPr/>
                    <a:lstStyle/>
                    <a:p>
                      <a:pPr marL="0" marR="0">
                        <a:spcBef>
                          <a:spcPts val="0"/>
                        </a:spcBef>
                        <a:spcAft>
                          <a:spcPts val="0"/>
                        </a:spcAft>
                      </a:pPr>
                      <a:r>
                        <a:rPr lang="en-US" sz="1000" dirty="0">
                          <a:effectLst/>
                        </a:rPr>
                        <a:t>Brick or stone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dirty="0">
                          <a:effectLst/>
                        </a:rPr>
                        <a:t>No information Provided.</a:t>
                      </a:r>
                      <a:r>
                        <a:rPr lang="en-US" sz="1100" dirty="0">
                          <a:effectLst/>
                        </a:rPr>
                        <a:t> </a:t>
                      </a:r>
                      <a:r>
                        <a:rPr lang="en-US" sz="1000" dirty="0">
                          <a:effectLst/>
                        </a:rPr>
                        <a:t>However, applicant states they will meet the Town Center Design Guideline standards.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1293541"/>
                  </a:ext>
                </a:extLst>
              </a:tr>
              <a:tr h="414720">
                <a:tc>
                  <a:txBody>
                    <a:bodyPr/>
                    <a:lstStyle/>
                    <a:p>
                      <a:pPr marL="0" marR="0">
                        <a:spcBef>
                          <a:spcPts val="0"/>
                        </a:spcBef>
                        <a:spcAft>
                          <a:spcPts val="0"/>
                        </a:spcAft>
                      </a:pPr>
                      <a:r>
                        <a:rPr lang="en-US" sz="1000" dirty="0">
                          <a:effectLst/>
                        </a:rPr>
                        <a:t>Stucco wall, consistent with character of new building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dirty="0">
                          <a:effectLst/>
                        </a:rPr>
                        <a:t>No information Provided.</a:t>
                      </a:r>
                      <a:r>
                        <a:rPr lang="en-US" sz="1100" dirty="0">
                          <a:effectLst/>
                        </a:rPr>
                        <a:t> </a:t>
                      </a:r>
                      <a:r>
                        <a:rPr lang="en-US" sz="1000" dirty="0">
                          <a:effectLst/>
                        </a:rPr>
                        <a:t>However, applicant states they will meet the Town Center Design Guideline standards.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6020483"/>
                  </a:ext>
                </a:extLst>
              </a:tr>
              <a:tr h="622080">
                <a:tc>
                  <a:txBody>
                    <a:bodyPr/>
                    <a:lstStyle/>
                    <a:p>
                      <a:pPr marL="0" marR="0">
                        <a:spcBef>
                          <a:spcPts val="0"/>
                        </a:spcBef>
                        <a:spcAft>
                          <a:spcPts val="0"/>
                        </a:spcAft>
                      </a:pPr>
                      <a:r>
                        <a:rPr lang="en-US" sz="1000" dirty="0">
                          <a:effectLst/>
                        </a:rPr>
                        <a:t>Hedges shall be selected from the shrub list and shall be 36" in height.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dirty="0">
                          <a:effectLst/>
                        </a:rPr>
                        <a:t>No information Provided.</a:t>
                      </a:r>
                      <a:r>
                        <a:rPr lang="en-US" sz="1100" dirty="0">
                          <a:effectLst/>
                        </a:rPr>
                        <a:t> </a:t>
                      </a:r>
                      <a:r>
                        <a:rPr lang="en-US" sz="1000" dirty="0">
                          <a:effectLst/>
                        </a:rPr>
                        <a:t>However, applicant states they will meet the Town Center Design Guideline standards.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27346949"/>
                  </a:ext>
                </a:extLst>
              </a:tr>
              <a:tr h="259201">
                <a:tc>
                  <a:txBody>
                    <a:bodyPr/>
                    <a:lstStyle/>
                    <a:p>
                      <a:pPr marL="0" marR="0">
                        <a:spcBef>
                          <a:spcPts val="0"/>
                        </a:spcBef>
                        <a:spcAft>
                          <a:spcPts val="0"/>
                        </a:spcAft>
                      </a:pPr>
                      <a:r>
                        <a:rPr lang="en-US" sz="1000" dirty="0" err="1">
                          <a:effectLst/>
                        </a:rPr>
                        <a:t>Screenwall</a:t>
                      </a:r>
                      <a:r>
                        <a:rPr lang="en-US" sz="1000" dirty="0">
                          <a:effectLst/>
                        </a:rPr>
                        <a:t> Configuration: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6041865"/>
                  </a:ext>
                </a:extLst>
              </a:tr>
              <a:tr h="622080">
                <a:tc>
                  <a:txBody>
                    <a:bodyPr/>
                    <a:lstStyle/>
                    <a:p>
                      <a:pPr marL="0" marR="0">
                        <a:spcBef>
                          <a:spcPts val="0"/>
                        </a:spcBef>
                        <a:spcAft>
                          <a:spcPts val="0"/>
                        </a:spcAft>
                      </a:pPr>
                      <a:r>
                        <a:rPr lang="en-US" sz="1000" dirty="0">
                          <a:effectLst/>
                        </a:rPr>
                        <a:t>Shall be located at all parking lots in conjunctions with the 20' enhancement landscape buffer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Yes, as stated on site plan. Needs to be confirmed with the delineation of property lines.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4492384"/>
                  </a:ext>
                </a:extLst>
              </a:tr>
              <a:tr h="259201">
                <a:tc>
                  <a:txBody>
                    <a:bodyPr/>
                    <a:lstStyle/>
                    <a:p>
                      <a:pPr marL="0" marR="0">
                        <a:spcBef>
                          <a:spcPts val="0"/>
                        </a:spcBef>
                        <a:spcAft>
                          <a:spcPts val="0"/>
                        </a:spcAft>
                      </a:pPr>
                      <a:r>
                        <a:rPr lang="en-US" sz="1000" dirty="0">
                          <a:effectLst/>
                        </a:rPr>
                        <a:t>Shall be 6' in height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dirty="0">
                          <a:effectLst/>
                        </a:rPr>
                        <a:t>Yes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0952016"/>
                  </a:ext>
                </a:extLst>
              </a:tr>
            </a:tbl>
          </a:graphicData>
        </a:graphic>
      </p:graphicFrame>
    </p:spTree>
    <p:extLst>
      <p:ext uri="{BB962C8B-B14F-4D97-AF65-F5344CB8AC3E}">
        <p14:creationId xmlns:p14="http://schemas.microsoft.com/office/powerpoint/2010/main" val="3470439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0A4D16B8-09C3-4553-A125-AE3C3D3723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461" y="437832"/>
            <a:ext cx="9076709" cy="6145848"/>
          </a:xfrm>
        </p:spPr>
      </p:pic>
    </p:spTree>
    <p:extLst>
      <p:ext uri="{BB962C8B-B14F-4D97-AF65-F5344CB8AC3E}">
        <p14:creationId xmlns:p14="http://schemas.microsoft.com/office/powerpoint/2010/main" val="3789172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33C43C62-A70E-4FC8-BEDE-966ACD0552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715" y="454096"/>
            <a:ext cx="8924709" cy="5949807"/>
          </a:xfrm>
        </p:spPr>
      </p:pic>
      <p:sp>
        <p:nvSpPr>
          <p:cNvPr id="6" name="Oval 5">
            <a:extLst>
              <a:ext uri="{FF2B5EF4-FFF2-40B4-BE49-F238E27FC236}">
                <a16:creationId xmlns:a16="http://schemas.microsoft.com/office/drawing/2014/main" id="{13F1C257-3CD4-4D34-B571-74B2DC94DA00}"/>
              </a:ext>
            </a:extLst>
          </p:cNvPr>
          <p:cNvSpPr/>
          <p:nvPr/>
        </p:nvSpPr>
        <p:spPr>
          <a:xfrm>
            <a:off x="7950927" y="2743199"/>
            <a:ext cx="1759130" cy="18670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174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C1615FFF-A317-4A17-966A-0F77EFF594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901" y="280851"/>
            <a:ext cx="9023066" cy="6014569"/>
          </a:xfrm>
        </p:spPr>
      </p:pic>
    </p:spTree>
    <p:extLst>
      <p:ext uri="{BB962C8B-B14F-4D97-AF65-F5344CB8AC3E}">
        <p14:creationId xmlns:p14="http://schemas.microsoft.com/office/powerpoint/2010/main" val="384039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615FFF-A317-4A17-966A-0F77EFF594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26143" y="0"/>
            <a:ext cx="5317028" cy="6880860"/>
          </a:xfrm>
        </p:spPr>
      </p:pic>
      <p:sp>
        <p:nvSpPr>
          <p:cNvPr id="4" name="TextBox 3">
            <a:extLst>
              <a:ext uri="{FF2B5EF4-FFF2-40B4-BE49-F238E27FC236}">
                <a16:creationId xmlns:a16="http://schemas.microsoft.com/office/drawing/2014/main" id="{FE151124-C0AF-4A2B-8E1B-D48C24B8D169}"/>
              </a:ext>
            </a:extLst>
          </p:cNvPr>
          <p:cNvSpPr txBox="1"/>
          <p:nvPr/>
        </p:nvSpPr>
        <p:spPr>
          <a:xfrm>
            <a:off x="525426" y="487995"/>
            <a:ext cx="3066186" cy="3416320"/>
          </a:xfrm>
          <a:prstGeom prst="rect">
            <a:avLst/>
          </a:prstGeom>
          <a:noFill/>
        </p:spPr>
        <p:txBody>
          <a:bodyPr wrap="square">
            <a:spAutoFit/>
          </a:bodyPr>
          <a:lstStyle/>
          <a:p>
            <a:r>
              <a:rPr lang="en-US" sz="3600" dirty="0">
                <a:solidFill>
                  <a:srgbClr val="92D050"/>
                </a:solidFill>
              </a:rPr>
              <a:t>Public Response Map</a:t>
            </a:r>
          </a:p>
          <a:p>
            <a:endParaRPr lang="en-US" sz="2400" dirty="0"/>
          </a:p>
          <a:p>
            <a:r>
              <a:rPr lang="en-US" sz="2400" dirty="0"/>
              <a:t>7 in support</a:t>
            </a:r>
          </a:p>
          <a:p>
            <a:endParaRPr lang="en-US" sz="2400" dirty="0"/>
          </a:p>
          <a:p>
            <a:r>
              <a:rPr lang="en-US" sz="2400" dirty="0"/>
              <a:t>8 in opposition</a:t>
            </a:r>
          </a:p>
          <a:p>
            <a:endParaRPr lang="en-US" sz="2400" dirty="0"/>
          </a:p>
          <a:p>
            <a:r>
              <a:rPr lang="en-US" sz="2400" dirty="0"/>
              <a:t>2 undecided</a:t>
            </a:r>
          </a:p>
        </p:txBody>
      </p:sp>
    </p:spTree>
    <p:extLst>
      <p:ext uri="{BB962C8B-B14F-4D97-AF65-F5344CB8AC3E}">
        <p14:creationId xmlns:p14="http://schemas.microsoft.com/office/powerpoint/2010/main" val="1481912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CFD6-08BF-436C-B640-66585DAF2379}"/>
              </a:ext>
            </a:extLst>
          </p:cNvPr>
          <p:cNvSpPr>
            <a:spLocks noGrp="1"/>
          </p:cNvSpPr>
          <p:nvPr>
            <p:ph type="ctrTitle"/>
          </p:nvPr>
        </p:nvSpPr>
        <p:spPr/>
        <p:txBody>
          <a:bodyPr/>
          <a:lstStyle/>
          <a:p>
            <a:r>
              <a:rPr lang="en-US" dirty="0"/>
              <a:t>ADDITIONAL PLAN SHEETS </a:t>
            </a:r>
            <a:br>
              <a:rPr lang="en-US" dirty="0"/>
            </a:br>
            <a:r>
              <a:rPr lang="en-US" dirty="0"/>
              <a:t>IF NEEDED</a:t>
            </a:r>
          </a:p>
        </p:txBody>
      </p:sp>
      <p:sp>
        <p:nvSpPr>
          <p:cNvPr id="3" name="Subtitle 2">
            <a:extLst>
              <a:ext uri="{FF2B5EF4-FFF2-40B4-BE49-F238E27FC236}">
                <a16:creationId xmlns:a16="http://schemas.microsoft.com/office/drawing/2014/main" id="{406A669E-FCD9-4D64-8D57-D226F15948F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29042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letter&#10;&#10;Description automatically generated">
            <a:extLst>
              <a:ext uri="{FF2B5EF4-FFF2-40B4-BE49-F238E27FC236}">
                <a16:creationId xmlns:a16="http://schemas.microsoft.com/office/drawing/2014/main" id="{320301B7-3236-4EE4-AD24-C5A20C7C77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979" y="278674"/>
            <a:ext cx="9161701" cy="6107802"/>
          </a:xfrm>
        </p:spPr>
      </p:pic>
    </p:spTree>
    <p:extLst>
      <p:ext uri="{BB962C8B-B14F-4D97-AF65-F5344CB8AC3E}">
        <p14:creationId xmlns:p14="http://schemas.microsoft.com/office/powerpoint/2010/main" val="1149937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F41AC8C5-31CA-4834-A065-76F6F7142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637288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727EE81-1880-4AE0-87E7-FAD9DFA85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215365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B8FEA1F7-922D-4BD7-947C-0B6974D64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761" y="0"/>
            <a:ext cx="10128477" cy="6858000"/>
          </a:xfrm>
          <a:prstGeom prst="rect">
            <a:avLst/>
          </a:prstGeom>
        </p:spPr>
      </p:pic>
    </p:spTree>
    <p:extLst>
      <p:ext uri="{BB962C8B-B14F-4D97-AF65-F5344CB8AC3E}">
        <p14:creationId xmlns:p14="http://schemas.microsoft.com/office/powerpoint/2010/main" val="2763018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B6A3-A89E-4737-A399-078B992CD20F}"/>
              </a:ext>
            </a:extLst>
          </p:cNvPr>
          <p:cNvSpPr>
            <a:spLocks noGrp="1"/>
          </p:cNvSpPr>
          <p:nvPr>
            <p:ph type="title"/>
          </p:nvPr>
        </p:nvSpPr>
        <p:spPr/>
        <p:txBody>
          <a:bodyPr/>
          <a:lstStyle/>
          <a:p>
            <a:r>
              <a:rPr lang="en-US" dirty="0"/>
              <a:t>Planned Unit Development (PUD) Timeline</a:t>
            </a:r>
          </a:p>
        </p:txBody>
      </p:sp>
      <p:graphicFrame>
        <p:nvGraphicFramePr>
          <p:cNvPr id="4" name="Content Placeholder 3">
            <a:extLst>
              <a:ext uri="{FF2B5EF4-FFF2-40B4-BE49-F238E27FC236}">
                <a16:creationId xmlns:a16="http://schemas.microsoft.com/office/drawing/2014/main" id="{BA5AEA17-A677-45B0-841F-8F3359B744E3}"/>
              </a:ext>
            </a:extLst>
          </p:cNvPr>
          <p:cNvGraphicFramePr>
            <a:graphicFrameLocks noGrp="1"/>
          </p:cNvGraphicFramePr>
          <p:nvPr>
            <p:ph idx="1"/>
            <p:extLst>
              <p:ext uri="{D42A27DB-BD31-4B8C-83A1-F6EECF244321}">
                <p14:modId xmlns:p14="http://schemas.microsoft.com/office/powerpoint/2010/main" val="2811828156"/>
              </p:ext>
            </p:extLst>
          </p:nvPr>
        </p:nvGraphicFramePr>
        <p:xfrm>
          <a:off x="282173" y="1905828"/>
          <a:ext cx="11749573" cy="1692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D3A3FAF-B862-4DF6-BD38-B413095D8583}"/>
              </a:ext>
            </a:extLst>
          </p:cNvPr>
          <p:cNvSpPr txBox="1"/>
          <p:nvPr/>
        </p:nvSpPr>
        <p:spPr>
          <a:xfrm>
            <a:off x="2029097" y="3709851"/>
            <a:ext cx="7837715" cy="3046988"/>
          </a:xfrm>
          <a:prstGeom prst="rect">
            <a:avLst/>
          </a:prstGeom>
          <a:noFill/>
        </p:spPr>
        <p:txBody>
          <a:bodyPr wrap="square" rtlCol="0">
            <a:spAutoFit/>
          </a:bodyPr>
          <a:lstStyle/>
          <a:p>
            <a:r>
              <a:rPr lang="en-US" sz="2400" dirty="0"/>
              <a:t>Original PUD request submitted in June 2019 included a third building that was inconsistent with the Downtown Master Plan and proposed amendments to the Town’s Comprehensive Plan. </a:t>
            </a:r>
          </a:p>
          <a:p>
            <a:endParaRPr lang="en-US" sz="2400" dirty="0"/>
          </a:p>
          <a:p>
            <a:r>
              <a:rPr lang="en-US" sz="2400" dirty="0"/>
              <a:t>The revised PUD request submitted in August 2020 removed third building and proposed comprehensive plan amendment.</a:t>
            </a:r>
          </a:p>
        </p:txBody>
      </p:sp>
    </p:spTree>
    <p:extLst>
      <p:ext uri="{BB962C8B-B14F-4D97-AF65-F5344CB8AC3E}">
        <p14:creationId xmlns:p14="http://schemas.microsoft.com/office/powerpoint/2010/main" val="635981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45A8-97C9-4B90-BCD9-2C557FF386A7}"/>
              </a:ext>
            </a:extLst>
          </p:cNvPr>
          <p:cNvSpPr>
            <a:spLocks noGrp="1"/>
          </p:cNvSpPr>
          <p:nvPr>
            <p:ph type="title"/>
          </p:nvPr>
        </p:nvSpPr>
        <p:spPr/>
        <p:txBody>
          <a:bodyPr/>
          <a:lstStyle/>
          <a:p>
            <a:r>
              <a:rPr lang="en-US" dirty="0"/>
              <a:t>Purpose of PUD</a:t>
            </a:r>
          </a:p>
        </p:txBody>
      </p:sp>
      <p:sp>
        <p:nvSpPr>
          <p:cNvPr id="3" name="Content Placeholder 2">
            <a:extLst>
              <a:ext uri="{FF2B5EF4-FFF2-40B4-BE49-F238E27FC236}">
                <a16:creationId xmlns:a16="http://schemas.microsoft.com/office/drawing/2014/main" id="{8833DC3C-CBA0-4AA3-9AA3-293394871D3C}"/>
              </a:ext>
            </a:extLst>
          </p:cNvPr>
          <p:cNvSpPr>
            <a:spLocks noGrp="1"/>
          </p:cNvSpPr>
          <p:nvPr>
            <p:ph idx="1"/>
          </p:nvPr>
        </p:nvSpPr>
        <p:spPr>
          <a:xfrm>
            <a:off x="590248" y="1488613"/>
            <a:ext cx="8596668" cy="3880773"/>
          </a:xfrm>
        </p:spPr>
        <p:txBody>
          <a:bodyPr>
            <a:noAutofit/>
          </a:bodyPr>
          <a:lstStyle/>
          <a:p>
            <a:r>
              <a:rPr lang="en-US" sz="2400" dirty="0"/>
              <a:t>Property is located with the Town Center Overlay District as adopted in the Town’s Comprehensive Plan</a:t>
            </a:r>
          </a:p>
          <a:p>
            <a:endParaRPr lang="en-US" sz="2400" dirty="0"/>
          </a:p>
          <a:p>
            <a:r>
              <a:rPr lang="en-US" sz="2400" dirty="0"/>
              <a:t>Development within the District requires a rezoning to Planned Unit Development (PUD) with a Preliminary Development Plan</a:t>
            </a:r>
          </a:p>
          <a:p>
            <a:endParaRPr lang="en-US" sz="2400" dirty="0"/>
          </a:p>
          <a:p>
            <a:r>
              <a:rPr lang="en-US" sz="2400" dirty="0"/>
              <a:t>Development must be consistent with all design standards of the Town Center Design Guidelines (2004)</a:t>
            </a:r>
          </a:p>
          <a:p>
            <a:pPr lvl="1"/>
            <a:r>
              <a:rPr lang="en-US" sz="2400" dirty="0"/>
              <a:t>Building and parking locations, buffering, parking, building façade, etc.</a:t>
            </a:r>
          </a:p>
          <a:p>
            <a:endParaRPr lang="en-US" dirty="0"/>
          </a:p>
        </p:txBody>
      </p:sp>
    </p:spTree>
    <p:extLst>
      <p:ext uri="{BB962C8B-B14F-4D97-AF65-F5344CB8AC3E}">
        <p14:creationId xmlns:p14="http://schemas.microsoft.com/office/powerpoint/2010/main" val="462609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45A8-97C9-4B90-BCD9-2C557FF386A7}"/>
              </a:ext>
            </a:extLst>
          </p:cNvPr>
          <p:cNvSpPr>
            <a:spLocks noGrp="1"/>
          </p:cNvSpPr>
          <p:nvPr>
            <p:ph type="title"/>
          </p:nvPr>
        </p:nvSpPr>
        <p:spPr/>
        <p:txBody>
          <a:bodyPr/>
          <a:lstStyle/>
          <a:p>
            <a:r>
              <a:rPr lang="en-US" dirty="0"/>
              <a:t>Purpose of PUD</a:t>
            </a:r>
          </a:p>
        </p:txBody>
      </p:sp>
      <p:sp>
        <p:nvSpPr>
          <p:cNvPr id="3" name="Content Placeholder 2">
            <a:extLst>
              <a:ext uri="{FF2B5EF4-FFF2-40B4-BE49-F238E27FC236}">
                <a16:creationId xmlns:a16="http://schemas.microsoft.com/office/drawing/2014/main" id="{8833DC3C-CBA0-4AA3-9AA3-293394871D3C}"/>
              </a:ext>
            </a:extLst>
          </p:cNvPr>
          <p:cNvSpPr>
            <a:spLocks noGrp="1"/>
          </p:cNvSpPr>
          <p:nvPr>
            <p:ph idx="1"/>
          </p:nvPr>
        </p:nvSpPr>
        <p:spPr/>
        <p:txBody>
          <a:bodyPr>
            <a:noAutofit/>
          </a:bodyPr>
          <a:lstStyle/>
          <a:p>
            <a:r>
              <a:rPr lang="en-US" sz="2400" dirty="0"/>
              <a:t>Approval of the PUD and Preliminary Development Plan </a:t>
            </a:r>
            <a:r>
              <a:rPr lang="en-US" sz="2400" b="1" u="sng" dirty="0"/>
              <a:t>does not </a:t>
            </a:r>
            <a:r>
              <a:rPr lang="en-US" sz="2400" dirty="0"/>
              <a:t>authorize development </a:t>
            </a:r>
          </a:p>
          <a:p>
            <a:pPr marL="0" indent="0">
              <a:buNone/>
            </a:pPr>
            <a:r>
              <a:rPr lang="en-US" sz="2400" dirty="0"/>
              <a:t>	Only assigns the correct zoning and sets limitations on 		development</a:t>
            </a:r>
          </a:p>
          <a:p>
            <a:endParaRPr lang="en-US" sz="2400" dirty="0"/>
          </a:p>
          <a:p>
            <a:r>
              <a:rPr lang="en-US" sz="2400" dirty="0"/>
              <a:t>If the PUD and Preliminary Development Plan are approved – a Final Development Plan must be approved by the DRB and Town Council prior to development.</a:t>
            </a:r>
          </a:p>
          <a:p>
            <a:endParaRPr lang="en-US" dirty="0"/>
          </a:p>
        </p:txBody>
      </p:sp>
    </p:spTree>
    <p:extLst>
      <p:ext uri="{BB962C8B-B14F-4D97-AF65-F5344CB8AC3E}">
        <p14:creationId xmlns:p14="http://schemas.microsoft.com/office/powerpoint/2010/main" val="1428268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D1B0C2F-34B9-48CB-AD4D-F90768FB9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85344"/>
            <a:ext cx="10598727" cy="7156704"/>
          </a:xfrm>
          <a:prstGeom prst="rect">
            <a:avLst/>
          </a:prstGeom>
        </p:spPr>
      </p:pic>
      <p:sp>
        <p:nvSpPr>
          <p:cNvPr id="5" name="Oval 4">
            <a:extLst>
              <a:ext uri="{FF2B5EF4-FFF2-40B4-BE49-F238E27FC236}">
                <a16:creationId xmlns:a16="http://schemas.microsoft.com/office/drawing/2014/main" id="{6FC5C163-DC80-4D61-BF66-A32266B7654D}"/>
              </a:ext>
            </a:extLst>
          </p:cNvPr>
          <p:cNvSpPr/>
          <p:nvPr/>
        </p:nvSpPr>
        <p:spPr>
          <a:xfrm>
            <a:off x="3361509" y="3429000"/>
            <a:ext cx="2394857" cy="2013857"/>
          </a:xfrm>
          <a:prstGeom prst="ellipse">
            <a:avLst/>
          </a:prstGeom>
          <a:solidFill>
            <a:srgbClr val="0070C0">
              <a:alpha val="6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85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6DB0A56-23D7-42BD-99DB-09A0AB8B5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72" y="-158495"/>
            <a:ext cx="11020489" cy="7107936"/>
          </a:xfrm>
          <a:prstGeom prst="rect">
            <a:avLst/>
          </a:prstGeom>
        </p:spPr>
      </p:pic>
    </p:spTree>
    <p:extLst>
      <p:ext uri="{BB962C8B-B14F-4D97-AF65-F5344CB8AC3E}">
        <p14:creationId xmlns:p14="http://schemas.microsoft.com/office/powerpoint/2010/main" val="303717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79E89A06-C2C2-46D3-8BCA-4420FC386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2" name="TextBox 1">
            <a:extLst>
              <a:ext uri="{FF2B5EF4-FFF2-40B4-BE49-F238E27FC236}">
                <a16:creationId xmlns:a16="http://schemas.microsoft.com/office/drawing/2014/main" id="{AE4DCD9A-5179-4546-91C7-99EBBF514C9A}"/>
              </a:ext>
            </a:extLst>
          </p:cNvPr>
          <p:cNvSpPr txBox="1"/>
          <p:nvPr/>
        </p:nvSpPr>
        <p:spPr>
          <a:xfrm>
            <a:off x="6313714" y="957943"/>
            <a:ext cx="3169919" cy="5262979"/>
          </a:xfrm>
          <a:prstGeom prst="rect">
            <a:avLst/>
          </a:prstGeom>
          <a:noFill/>
        </p:spPr>
        <p:txBody>
          <a:bodyPr wrap="square" rtlCol="0">
            <a:spAutoFit/>
          </a:bodyPr>
          <a:lstStyle/>
          <a:p>
            <a:r>
              <a:rPr lang="en-US" sz="2800" b="1" u="sng" dirty="0"/>
              <a:t>Project Location</a:t>
            </a:r>
          </a:p>
          <a:p>
            <a:endParaRPr lang="en-US" sz="2800" dirty="0"/>
          </a:p>
          <a:p>
            <a:r>
              <a:rPr lang="en-US" sz="2000" dirty="0"/>
              <a:t>Northeast Corner of Main Street and E 6</a:t>
            </a:r>
            <a:r>
              <a:rPr lang="en-US" sz="2000" baseline="30000" dirty="0"/>
              <a:t>th</a:t>
            </a:r>
            <a:r>
              <a:rPr lang="en-US" sz="2000" dirty="0"/>
              <a:t> Avenue</a:t>
            </a:r>
          </a:p>
          <a:p>
            <a:endParaRPr lang="en-US" sz="2000" dirty="0"/>
          </a:p>
          <a:p>
            <a:r>
              <a:rPr lang="en-US" sz="2000" dirty="0"/>
              <a:t>2.17 acres +/-</a:t>
            </a:r>
          </a:p>
          <a:p>
            <a:endParaRPr lang="en-US" sz="2000" dirty="0"/>
          </a:p>
          <a:p>
            <a:r>
              <a:rPr lang="en-US" sz="2000" dirty="0"/>
              <a:t>Access only to E 6</a:t>
            </a:r>
            <a:r>
              <a:rPr lang="en-US" sz="2000" baseline="30000" dirty="0"/>
              <a:t>th</a:t>
            </a:r>
            <a:r>
              <a:rPr lang="en-US" sz="2000" dirty="0"/>
              <a:t> Avenue and E 5</a:t>
            </a:r>
            <a:r>
              <a:rPr lang="en-US" sz="2000" baseline="30000" dirty="0"/>
              <a:t>th</a:t>
            </a:r>
            <a:r>
              <a:rPr lang="en-US" sz="2000" dirty="0"/>
              <a:t> Avenue</a:t>
            </a:r>
          </a:p>
          <a:p>
            <a:endParaRPr lang="en-US" sz="2000" dirty="0"/>
          </a:p>
          <a:p>
            <a:r>
              <a:rPr lang="en-US" sz="2000" dirty="0"/>
              <a:t>No Access on Oakdale Street</a:t>
            </a:r>
          </a:p>
          <a:p>
            <a:endParaRPr lang="en-US" sz="2000" dirty="0"/>
          </a:p>
          <a:p>
            <a:r>
              <a:rPr lang="en-US" sz="2000" dirty="0"/>
              <a:t> 20’ Buffer with 6’ wall and landscaping along Oakdale Street</a:t>
            </a:r>
          </a:p>
        </p:txBody>
      </p:sp>
    </p:spTree>
    <p:extLst>
      <p:ext uri="{BB962C8B-B14F-4D97-AF65-F5344CB8AC3E}">
        <p14:creationId xmlns:p14="http://schemas.microsoft.com/office/powerpoint/2010/main" val="10529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A0EBA-205E-4FC2-9180-7D66CCD748A9}"/>
              </a:ext>
            </a:extLst>
          </p:cNvPr>
          <p:cNvSpPr>
            <a:spLocks noGrp="1"/>
          </p:cNvSpPr>
          <p:nvPr>
            <p:ph type="title"/>
          </p:nvPr>
        </p:nvSpPr>
        <p:spPr>
          <a:xfrm>
            <a:off x="390144" y="231013"/>
            <a:ext cx="10515600" cy="695579"/>
          </a:xfrm>
        </p:spPr>
        <p:txBody>
          <a:bodyPr/>
          <a:lstStyle/>
          <a:p>
            <a:r>
              <a:rPr lang="en-US" dirty="0"/>
              <a:t>PUD Requirements</a:t>
            </a:r>
          </a:p>
        </p:txBody>
      </p:sp>
      <p:graphicFrame>
        <p:nvGraphicFramePr>
          <p:cNvPr id="7" name="Content Placeholder 6">
            <a:extLst>
              <a:ext uri="{FF2B5EF4-FFF2-40B4-BE49-F238E27FC236}">
                <a16:creationId xmlns:a16="http://schemas.microsoft.com/office/drawing/2014/main" id="{03FD8206-FB61-43F4-A030-F099E6E3F2D7}"/>
              </a:ext>
            </a:extLst>
          </p:cNvPr>
          <p:cNvGraphicFramePr>
            <a:graphicFrameLocks noGrp="1"/>
          </p:cNvGraphicFramePr>
          <p:nvPr>
            <p:ph idx="1"/>
            <p:extLst>
              <p:ext uri="{D42A27DB-BD31-4B8C-83A1-F6EECF244321}">
                <p14:modId xmlns:p14="http://schemas.microsoft.com/office/powerpoint/2010/main" val="2455368579"/>
              </p:ext>
            </p:extLst>
          </p:nvPr>
        </p:nvGraphicFramePr>
        <p:xfrm>
          <a:off x="390144" y="1060704"/>
          <a:ext cx="11326368" cy="5432171"/>
        </p:xfrm>
        <a:graphic>
          <a:graphicData uri="http://schemas.openxmlformats.org/drawingml/2006/table">
            <a:tbl>
              <a:tblPr firstRow="1" firstCol="1" bandRow="1">
                <a:tableStyleId>{5C22544A-7EE6-4342-B048-85BDC9FD1C3A}</a:tableStyleId>
              </a:tblPr>
              <a:tblGrid>
                <a:gridCol w="4032187">
                  <a:extLst>
                    <a:ext uri="{9D8B030D-6E8A-4147-A177-3AD203B41FA5}">
                      <a16:colId xmlns:a16="http://schemas.microsoft.com/office/drawing/2014/main" val="3380488584"/>
                    </a:ext>
                  </a:extLst>
                </a:gridCol>
                <a:gridCol w="7294181">
                  <a:extLst>
                    <a:ext uri="{9D8B030D-6E8A-4147-A177-3AD203B41FA5}">
                      <a16:colId xmlns:a16="http://schemas.microsoft.com/office/drawing/2014/main" val="4011779540"/>
                    </a:ext>
                  </a:extLst>
                </a:gridCol>
              </a:tblGrid>
              <a:tr h="249754">
                <a:tc>
                  <a:txBody>
                    <a:bodyPr/>
                    <a:lstStyle/>
                    <a:p>
                      <a:pPr marL="0" marR="0" algn="ctr">
                        <a:spcBef>
                          <a:spcPts val="0"/>
                        </a:spcBef>
                        <a:spcAft>
                          <a:spcPts val="0"/>
                        </a:spcAft>
                      </a:pPr>
                      <a:r>
                        <a:rPr lang="en-US" sz="1100">
                          <a:effectLst/>
                        </a:rPr>
                        <a:t>Requirement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Provided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8631598"/>
                  </a:ext>
                </a:extLst>
              </a:tr>
              <a:tr h="239348">
                <a:tc>
                  <a:txBody>
                    <a:bodyPr/>
                    <a:lstStyle/>
                    <a:p>
                      <a:pPr marL="0" marR="0">
                        <a:spcBef>
                          <a:spcPts val="0"/>
                        </a:spcBef>
                        <a:spcAft>
                          <a:spcPts val="0"/>
                        </a:spcAft>
                      </a:pPr>
                      <a:r>
                        <a:rPr lang="en-US" sz="1000">
                          <a:effectLst/>
                        </a:rPr>
                        <a:t>Project Name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Missing project name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7452470"/>
                  </a:ext>
                </a:extLst>
              </a:tr>
              <a:tr h="239348">
                <a:tc>
                  <a:txBody>
                    <a:bodyPr/>
                    <a:lstStyle/>
                    <a:p>
                      <a:pPr marL="0" marR="0">
                        <a:spcBef>
                          <a:spcPts val="0"/>
                        </a:spcBef>
                        <a:spcAft>
                          <a:spcPts val="0"/>
                        </a:spcAft>
                      </a:pPr>
                      <a:r>
                        <a:rPr lang="en-US" sz="1000">
                          <a:effectLst/>
                        </a:rPr>
                        <a:t> Legal Description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37725964"/>
                  </a:ext>
                </a:extLst>
              </a:tr>
              <a:tr h="239348">
                <a:tc>
                  <a:txBody>
                    <a:bodyPr/>
                    <a:lstStyle/>
                    <a:p>
                      <a:pPr marL="0" marR="0">
                        <a:spcBef>
                          <a:spcPts val="0"/>
                        </a:spcBef>
                        <a:spcAft>
                          <a:spcPts val="0"/>
                        </a:spcAft>
                      </a:pPr>
                      <a:r>
                        <a:rPr lang="en-US" sz="1000">
                          <a:effectLst/>
                        </a:rPr>
                        <a:t>Total Acreage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9881416"/>
                  </a:ext>
                </a:extLst>
              </a:tr>
              <a:tr h="239348">
                <a:tc>
                  <a:txBody>
                    <a:bodyPr/>
                    <a:lstStyle/>
                    <a:p>
                      <a:pPr marL="0" marR="0">
                        <a:spcBef>
                          <a:spcPts val="0"/>
                        </a:spcBef>
                        <a:spcAft>
                          <a:spcPts val="0"/>
                        </a:spcAft>
                      </a:pPr>
                      <a:r>
                        <a:rPr lang="en-US" sz="1000">
                          <a:effectLst/>
                        </a:rPr>
                        <a:t>Location Map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4942247"/>
                  </a:ext>
                </a:extLst>
              </a:tr>
              <a:tr h="457885">
                <a:tc>
                  <a:txBody>
                    <a:bodyPr/>
                    <a:lstStyle/>
                    <a:p>
                      <a:pPr marL="0" marR="0">
                        <a:spcBef>
                          <a:spcPts val="0"/>
                        </a:spcBef>
                        <a:spcAft>
                          <a:spcPts val="0"/>
                        </a:spcAft>
                      </a:pPr>
                      <a:r>
                        <a:rPr lang="en-US" sz="1000">
                          <a:effectLst/>
                        </a:rPr>
                        <a:t>Contact information for the owners, developers and the consultants involved in the preliminary development plan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490466"/>
                  </a:ext>
                </a:extLst>
              </a:tr>
              <a:tr h="239348">
                <a:tc>
                  <a:txBody>
                    <a:bodyPr/>
                    <a:lstStyle/>
                    <a:p>
                      <a:pPr marL="0" marR="0">
                        <a:spcBef>
                          <a:spcPts val="0"/>
                        </a:spcBef>
                        <a:spcAft>
                          <a:spcPts val="0"/>
                        </a:spcAft>
                      </a:pPr>
                      <a:r>
                        <a:rPr lang="en-US" sz="1000">
                          <a:effectLst/>
                        </a:rPr>
                        <a:t>Plan legend including north arrow, scale, and 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17072401"/>
                  </a:ext>
                </a:extLst>
              </a:tr>
              <a:tr h="624389">
                <a:tc>
                  <a:txBody>
                    <a:bodyPr/>
                    <a:lstStyle/>
                    <a:p>
                      <a:pPr marL="0" marR="0">
                        <a:spcBef>
                          <a:spcPts val="0"/>
                        </a:spcBef>
                        <a:spcAft>
                          <a:spcPts val="0"/>
                        </a:spcAft>
                      </a:pPr>
                      <a:r>
                        <a:rPr lang="en-US" sz="1000" dirty="0">
                          <a:effectLst/>
                        </a:rPr>
                        <a:t>Preliminary survey information showing the existing tree dimensions and locations on the site. For six inches or greater caliper trees, a tree impact plan must be provided.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spcBef>
                          <a:spcPts val="0"/>
                        </a:spcBef>
                        <a:spcAft>
                          <a:spcPts val="0"/>
                        </a:spcAft>
                      </a:pPr>
                      <a:r>
                        <a:rPr lang="en-US" sz="1000" dirty="0">
                          <a:solidFill>
                            <a:schemeClr val="bg1"/>
                          </a:solidFill>
                          <a:effectLst/>
                        </a:rPr>
                        <a:t>Survey provided is outdated. Tree impact plan is from a previous project from 2006 (Main Street Shoppes).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197833426"/>
                  </a:ext>
                </a:extLst>
              </a:tr>
              <a:tr h="624389">
                <a:tc>
                  <a:txBody>
                    <a:bodyPr/>
                    <a:lstStyle/>
                    <a:p>
                      <a:pPr marL="0" marR="0">
                        <a:spcBef>
                          <a:spcPts val="0"/>
                        </a:spcBef>
                        <a:spcAft>
                          <a:spcPts val="0"/>
                        </a:spcAft>
                      </a:pPr>
                      <a:r>
                        <a:rPr lang="en-US" sz="1000">
                          <a:effectLst/>
                        </a:rPr>
                        <a:t>A traffic study may be requested by the town manager.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spcBef>
                          <a:spcPts val="0"/>
                        </a:spcBef>
                        <a:spcAft>
                          <a:spcPts val="0"/>
                        </a:spcAft>
                      </a:pPr>
                      <a:r>
                        <a:rPr lang="en-US" sz="1000" dirty="0">
                          <a:solidFill>
                            <a:schemeClr val="bg1"/>
                          </a:solidFill>
                          <a:effectLst/>
                        </a:rPr>
                        <a:t>Traffic study completed by Luke Transportation Engineering Consultants, Inc. date December 19, 2019.  Reviewed for Town by Kimley Horn.  Right-turn lane from westbound E 6</a:t>
                      </a:r>
                      <a:r>
                        <a:rPr lang="en-US" sz="1000" baseline="30000" dirty="0">
                          <a:solidFill>
                            <a:schemeClr val="bg1"/>
                          </a:solidFill>
                          <a:effectLst/>
                        </a:rPr>
                        <a:t>th</a:t>
                      </a:r>
                      <a:r>
                        <a:rPr lang="en-US" sz="1000" dirty="0">
                          <a:solidFill>
                            <a:schemeClr val="bg1"/>
                          </a:solidFill>
                          <a:effectLst/>
                        </a:rPr>
                        <a:t> Avenue into project site required.  Traffic study and Kimley Horn review attached as Attachment “B”</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1397744445"/>
                  </a:ext>
                </a:extLst>
              </a:tr>
              <a:tr h="624389">
                <a:tc>
                  <a:txBody>
                    <a:bodyPr/>
                    <a:lstStyle/>
                    <a:p>
                      <a:pPr marL="0" marR="0">
                        <a:spcBef>
                          <a:spcPts val="0"/>
                        </a:spcBef>
                        <a:spcAft>
                          <a:spcPts val="0"/>
                        </a:spcAft>
                      </a:pPr>
                      <a:r>
                        <a:rPr lang="en-US" sz="1000" dirty="0">
                          <a:effectLst/>
                        </a:rPr>
                        <a:t>Existing topography at one-foot contours and other natural features including lakes, water bodies, conservation area, soils, and flood hazard areas.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spcBef>
                          <a:spcPts val="0"/>
                        </a:spcBef>
                        <a:spcAft>
                          <a:spcPts val="0"/>
                        </a:spcAft>
                      </a:pPr>
                      <a:r>
                        <a:rPr lang="en-US" sz="1000" dirty="0">
                          <a:solidFill>
                            <a:schemeClr val="bg1"/>
                          </a:solidFill>
                          <a:effectLst/>
                        </a:rPr>
                        <a:t>Not provided.  Applicant requests waiver to requirement.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3059716794"/>
                  </a:ext>
                </a:extLst>
              </a:tr>
              <a:tr h="457885">
                <a:tc>
                  <a:txBody>
                    <a:bodyPr/>
                    <a:lstStyle/>
                    <a:p>
                      <a:pPr marL="0" marR="0">
                        <a:spcBef>
                          <a:spcPts val="0"/>
                        </a:spcBef>
                        <a:spcAft>
                          <a:spcPts val="0"/>
                        </a:spcAft>
                      </a:pPr>
                      <a:r>
                        <a:rPr lang="en-US" sz="1000" dirty="0">
                          <a:effectLst/>
                        </a:rPr>
                        <a:t>Existing and proposed land uses, with each phase of the total development identified, if applicable.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dirty="0">
                          <a:effectLst/>
                        </a:rPr>
                        <a:t>Yes – Project one phase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1563785"/>
                  </a:ext>
                </a:extLst>
              </a:tr>
              <a:tr h="239348">
                <a:tc>
                  <a:txBody>
                    <a:bodyPr/>
                    <a:lstStyle/>
                    <a:p>
                      <a:pPr marL="0" marR="0">
                        <a:spcBef>
                          <a:spcPts val="0"/>
                        </a:spcBef>
                        <a:spcAft>
                          <a:spcPts val="0"/>
                        </a:spcAft>
                      </a:pPr>
                      <a:r>
                        <a:rPr lang="en-US" sz="1000">
                          <a:effectLst/>
                        </a:rPr>
                        <a:t>Town Center Types of Uses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000">
                          <a:effectLst/>
                        </a:rPr>
                        <a:t>Yes – Retail/Office/Restaurant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3650603"/>
                  </a:ext>
                </a:extLst>
              </a:tr>
              <a:tr h="239348">
                <a:tc>
                  <a:txBody>
                    <a:bodyPr/>
                    <a:lstStyle/>
                    <a:p>
                      <a:pPr marL="0" marR="0">
                        <a:spcBef>
                          <a:spcPts val="0"/>
                        </a:spcBef>
                        <a:spcAft>
                          <a:spcPts val="0"/>
                        </a:spcAft>
                      </a:pPr>
                      <a:r>
                        <a:rPr lang="en-US" sz="1000" dirty="0">
                          <a:solidFill>
                            <a:schemeClr val="bg1"/>
                          </a:solidFill>
                          <a:effectLst/>
                        </a:rPr>
                        <a:t>Gross Floor Area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spcBef>
                          <a:spcPts val="0"/>
                        </a:spcBef>
                        <a:spcAft>
                          <a:spcPts val="0"/>
                        </a:spcAft>
                      </a:pPr>
                      <a:r>
                        <a:rPr lang="en-US" sz="1000" dirty="0">
                          <a:solidFill>
                            <a:schemeClr val="bg1"/>
                          </a:solidFill>
                          <a:effectLst/>
                        </a:rPr>
                        <a:t>There are inconsistencies with the proposed gross floor areas.  See staff report for discussion of inconsistencies.</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4265714153"/>
                  </a:ext>
                </a:extLst>
              </a:tr>
              <a:tr h="239348">
                <a:tc>
                  <a:txBody>
                    <a:bodyPr/>
                    <a:lstStyle/>
                    <a:p>
                      <a:pPr marL="0" marR="0">
                        <a:spcBef>
                          <a:spcPts val="0"/>
                        </a:spcBef>
                        <a:spcAft>
                          <a:spcPts val="0"/>
                        </a:spcAft>
                      </a:pPr>
                      <a:r>
                        <a:rPr lang="en-US" sz="1000">
                          <a:solidFill>
                            <a:schemeClr val="bg1"/>
                          </a:solidFill>
                          <a:effectLst/>
                        </a:rPr>
                        <a:t>Floor Area Ratio</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spcBef>
                          <a:spcPts val="0"/>
                        </a:spcBef>
                        <a:spcAft>
                          <a:spcPts val="0"/>
                        </a:spcAft>
                      </a:pPr>
                      <a:r>
                        <a:rPr lang="en-US" sz="1000" dirty="0">
                          <a:solidFill>
                            <a:schemeClr val="bg1"/>
                          </a:solidFill>
                          <a:effectLst/>
                        </a:rPr>
                        <a:t>Applicant provides the maximum limitations, but does not provide the proposed FAR.</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1416255195"/>
                  </a:ext>
                </a:extLst>
              </a:tr>
              <a:tr h="239348">
                <a:tc>
                  <a:txBody>
                    <a:bodyPr/>
                    <a:lstStyle/>
                    <a:p>
                      <a:pPr marL="0" marR="0">
                        <a:spcBef>
                          <a:spcPts val="0"/>
                        </a:spcBef>
                        <a:spcAft>
                          <a:spcPts val="0"/>
                        </a:spcAft>
                      </a:pPr>
                      <a:r>
                        <a:rPr lang="en-US" sz="1000">
                          <a:solidFill>
                            <a:schemeClr val="bg1"/>
                          </a:solidFill>
                          <a:effectLst/>
                        </a:rPr>
                        <a:t>Building Height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spcBef>
                          <a:spcPts val="0"/>
                        </a:spcBef>
                        <a:spcAft>
                          <a:spcPts val="0"/>
                        </a:spcAft>
                      </a:pPr>
                      <a:r>
                        <a:rPr lang="en-US" sz="1000" dirty="0">
                          <a:solidFill>
                            <a:schemeClr val="bg1"/>
                          </a:solidFill>
                          <a:effectLst/>
                        </a:rPr>
                        <a:t>Applicant acknowledges the maximum 35 foot height limitation but does not provide the proposed height.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4008019750"/>
                  </a:ext>
                </a:extLst>
              </a:tr>
              <a:tr h="239348">
                <a:tc>
                  <a:txBody>
                    <a:bodyPr/>
                    <a:lstStyle/>
                    <a:p>
                      <a:pPr marL="0" marR="0">
                        <a:spcBef>
                          <a:spcPts val="0"/>
                        </a:spcBef>
                        <a:spcAft>
                          <a:spcPts val="0"/>
                        </a:spcAft>
                      </a:pPr>
                      <a:r>
                        <a:rPr lang="en-US" sz="1000" dirty="0">
                          <a:effectLst/>
                        </a:rPr>
                        <a:t>Setbacks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spcBef>
                          <a:spcPts val="0"/>
                        </a:spcBef>
                        <a:spcAft>
                          <a:spcPts val="0"/>
                        </a:spcAft>
                      </a:pPr>
                      <a:r>
                        <a:rPr lang="en-US" sz="1000" dirty="0">
                          <a:solidFill>
                            <a:schemeClr val="bg1"/>
                          </a:solidFill>
                          <a:effectLst/>
                        </a:rPr>
                        <a:t>Provided, but not all setbacks are accurate due to poor quality of site plan document (property lines not easily visible).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1419340981"/>
                  </a:ext>
                </a:extLst>
              </a:tr>
            </a:tbl>
          </a:graphicData>
        </a:graphic>
      </p:graphicFrame>
    </p:spTree>
    <p:extLst>
      <p:ext uri="{BB962C8B-B14F-4D97-AF65-F5344CB8AC3E}">
        <p14:creationId xmlns:p14="http://schemas.microsoft.com/office/powerpoint/2010/main" val="3950644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AEA8C-7166-4F54-8596-15C7E8295918}"/>
              </a:ext>
            </a:extLst>
          </p:cNvPr>
          <p:cNvSpPr>
            <a:spLocks noGrp="1"/>
          </p:cNvSpPr>
          <p:nvPr>
            <p:ph type="title"/>
          </p:nvPr>
        </p:nvSpPr>
        <p:spPr>
          <a:xfrm>
            <a:off x="402336" y="255397"/>
            <a:ext cx="10515600" cy="500507"/>
          </a:xfrm>
        </p:spPr>
        <p:txBody>
          <a:bodyPr>
            <a:normAutofit fontScale="90000"/>
          </a:bodyPr>
          <a:lstStyle/>
          <a:p>
            <a:r>
              <a:rPr lang="en-US" dirty="0"/>
              <a:t>PUP Requirements continued…..</a:t>
            </a:r>
          </a:p>
        </p:txBody>
      </p:sp>
      <p:graphicFrame>
        <p:nvGraphicFramePr>
          <p:cNvPr id="4" name="Content Placeholder 3">
            <a:extLst>
              <a:ext uri="{FF2B5EF4-FFF2-40B4-BE49-F238E27FC236}">
                <a16:creationId xmlns:a16="http://schemas.microsoft.com/office/drawing/2014/main" id="{F020FD69-DC22-4DF4-9236-AAF962AB4495}"/>
              </a:ext>
            </a:extLst>
          </p:cNvPr>
          <p:cNvGraphicFramePr>
            <a:graphicFrameLocks noGrp="1"/>
          </p:cNvGraphicFramePr>
          <p:nvPr>
            <p:ph idx="1"/>
            <p:extLst>
              <p:ext uri="{D42A27DB-BD31-4B8C-83A1-F6EECF244321}">
                <p14:modId xmlns:p14="http://schemas.microsoft.com/office/powerpoint/2010/main" val="1005512913"/>
              </p:ext>
            </p:extLst>
          </p:nvPr>
        </p:nvGraphicFramePr>
        <p:xfrm>
          <a:off x="402336" y="865633"/>
          <a:ext cx="11338560" cy="5693092"/>
        </p:xfrm>
        <a:graphic>
          <a:graphicData uri="http://schemas.openxmlformats.org/drawingml/2006/table">
            <a:tbl>
              <a:tblPr firstRow="1" firstCol="1" bandRow="1">
                <a:tableStyleId>{5C22544A-7EE6-4342-B048-85BDC9FD1C3A}</a:tableStyleId>
              </a:tblPr>
              <a:tblGrid>
                <a:gridCol w="4036527">
                  <a:extLst>
                    <a:ext uri="{9D8B030D-6E8A-4147-A177-3AD203B41FA5}">
                      <a16:colId xmlns:a16="http://schemas.microsoft.com/office/drawing/2014/main" val="1351973448"/>
                    </a:ext>
                  </a:extLst>
                </a:gridCol>
                <a:gridCol w="7302033">
                  <a:extLst>
                    <a:ext uri="{9D8B030D-6E8A-4147-A177-3AD203B41FA5}">
                      <a16:colId xmlns:a16="http://schemas.microsoft.com/office/drawing/2014/main" val="2028076325"/>
                    </a:ext>
                  </a:extLst>
                </a:gridCol>
              </a:tblGrid>
              <a:tr h="221932">
                <a:tc>
                  <a:txBody>
                    <a:bodyPr/>
                    <a:lstStyle/>
                    <a:p>
                      <a:pPr marL="0" marR="0">
                        <a:spcBef>
                          <a:spcPts val="0"/>
                        </a:spcBef>
                        <a:spcAft>
                          <a:spcPts val="0"/>
                        </a:spcAft>
                      </a:pPr>
                      <a:r>
                        <a:rPr lang="en-US" sz="1000">
                          <a:effectLst/>
                        </a:rPr>
                        <a:t>Open Space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tc>
                  <a:txBody>
                    <a:bodyPr/>
                    <a:lstStyle/>
                    <a:p>
                      <a:pPr marL="0" marR="0">
                        <a:spcBef>
                          <a:spcPts val="0"/>
                        </a:spcBef>
                        <a:spcAft>
                          <a:spcPts val="0"/>
                        </a:spcAft>
                      </a:pPr>
                      <a:r>
                        <a:rPr lang="en-US" sz="1000">
                          <a:effectLst/>
                        </a:rPr>
                        <a:t>Not Applicable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extLst>
                  <a:ext uri="{0D108BD9-81ED-4DB2-BD59-A6C34878D82A}">
                    <a16:rowId xmlns:a16="http://schemas.microsoft.com/office/drawing/2014/main" val="3320441382"/>
                  </a:ext>
                </a:extLst>
              </a:tr>
              <a:tr h="391347">
                <a:tc>
                  <a:txBody>
                    <a:bodyPr/>
                    <a:lstStyle/>
                    <a:p>
                      <a:pPr marL="0" marR="0">
                        <a:spcBef>
                          <a:spcPts val="0"/>
                        </a:spcBef>
                        <a:spcAft>
                          <a:spcPts val="0"/>
                        </a:spcAft>
                      </a:pPr>
                      <a:r>
                        <a:rPr lang="en-US" sz="1000">
                          <a:solidFill>
                            <a:schemeClr val="bg1"/>
                          </a:solidFill>
                          <a:effectLst/>
                        </a:rPr>
                        <a:t>Parking Spaces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tc>
                  <a:txBody>
                    <a:bodyPr/>
                    <a:lstStyle/>
                    <a:p>
                      <a:pPr marL="0" marR="0">
                        <a:spcBef>
                          <a:spcPts val="0"/>
                        </a:spcBef>
                        <a:spcAft>
                          <a:spcPts val="0"/>
                        </a:spcAft>
                      </a:pPr>
                      <a:r>
                        <a:rPr lang="en-US" sz="1000" dirty="0">
                          <a:solidFill>
                            <a:schemeClr val="bg1"/>
                          </a:solidFill>
                          <a:effectLst/>
                        </a:rPr>
                        <a:t>Yes, but the site plan does not accurately reflect the stated amount of parking spaces, nor does it provide required handicapped parking, and the size of the spaces are inconsistent.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extLst>
                  <a:ext uri="{0D108BD9-81ED-4DB2-BD59-A6C34878D82A}">
                    <a16:rowId xmlns:a16="http://schemas.microsoft.com/office/drawing/2014/main" val="3077937509"/>
                  </a:ext>
                </a:extLst>
              </a:tr>
              <a:tr h="221932">
                <a:tc>
                  <a:txBody>
                    <a:bodyPr/>
                    <a:lstStyle/>
                    <a:p>
                      <a:pPr marL="0" marR="0">
                        <a:spcBef>
                          <a:spcPts val="0"/>
                        </a:spcBef>
                        <a:spcAft>
                          <a:spcPts val="0"/>
                        </a:spcAft>
                      </a:pPr>
                      <a:r>
                        <a:rPr lang="en-US" sz="1000">
                          <a:effectLst/>
                        </a:rPr>
                        <a:t>Service Access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tc>
                  <a:txBody>
                    <a:bodyPr/>
                    <a:lstStyle/>
                    <a:p>
                      <a:pPr marL="0" marR="0">
                        <a:spcBef>
                          <a:spcPts val="0"/>
                        </a:spcBef>
                        <a:spcAft>
                          <a:spcPts val="0"/>
                        </a:spcAft>
                      </a:pPr>
                      <a:r>
                        <a:rPr lang="en-US" sz="1000">
                          <a:effectLst/>
                        </a:rPr>
                        <a:t> Yes, loading zone shown.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extLst>
                  <a:ext uri="{0D108BD9-81ED-4DB2-BD59-A6C34878D82A}">
                    <a16:rowId xmlns:a16="http://schemas.microsoft.com/office/drawing/2014/main" val="1565650208"/>
                  </a:ext>
                </a:extLst>
              </a:tr>
              <a:tr h="385970">
                <a:tc>
                  <a:txBody>
                    <a:bodyPr/>
                    <a:lstStyle/>
                    <a:p>
                      <a:pPr marL="0" marR="0">
                        <a:spcBef>
                          <a:spcPts val="0"/>
                        </a:spcBef>
                        <a:spcAft>
                          <a:spcPts val="0"/>
                        </a:spcAft>
                      </a:pPr>
                      <a:r>
                        <a:rPr lang="en-US" sz="1000">
                          <a:solidFill>
                            <a:schemeClr val="bg1"/>
                          </a:solidFill>
                          <a:effectLst/>
                        </a:rPr>
                        <a:t> Landscape Buffers</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tc>
                  <a:txBody>
                    <a:bodyPr/>
                    <a:lstStyle/>
                    <a:p>
                      <a:pPr marL="0" marR="0">
                        <a:spcBef>
                          <a:spcPts val="0"/>
                        </a:spcBef>
                        <a:spcAft>
                          <a:spcPts val="0"/>
                        </a:spcAft>
                      </a:pPr>
                      <a:r>
                        <a:rPr lang="en-US" sz="1000" dirty="0">
                          <a:solidFill>
                            <a:schemeClr val="bg1"/>
                          </a:solidFill>
                          <a:effectLst/>
                        </a:rPr>
                        <a:t>Yes, shows required 20 foot buffer and wall along Oakdale, but does not show detail.  Acknowledges buffer requirement.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extLst>
                  <a:ext uri="{0D108BD9-81ED-4DB2-BD59-A6C34878D82A}">
                    <a16:rowId xmlns:a16="http://schemas.microsoft.com/office/drawing/2014/main" val="3622521808"/>
                  </a:ext>
                </a:extLst>
              </a:tr>
              <a:tr h="587022">
                <a:tc>
                  <a:txBody>
                    <a:bodyPr/>
                    <a:lstStyle/>
                    <a:p>
                      <a:pPr marL="0" marR="0">
                        <a:spcBef>
                          <a:spcPts val="0"/>
                        </a:spcBef>
                        <a:spcAft>
                          <a:spcPts val="0"/>
                        </a:spcAft>
                      </a:pPr>
                      <a:r>
                        <a:rPr lang="en-US" sz="1000" dirty="0">
                          <a:effectLst/>
                        </a:rPr>
                        <a:t>Identify the phasing of development and the manner in which each phase of development will exist as an independent development unit.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tc>
                  <a:txBody>
                    <a:bodyPr/>
                    <a:lstStyle/>
                    <a:p>
                      <a:pPr marL="0" marR="0">
                        <a:spcBef>
                          <a:spcPts val="0"/>
                        </a:spcBef>
                        <a:spcAft>
                          <a:spcPts val="0"/>
                        </a:spcAft>
                      </a:pPr>
                      <a:r>
                        <a:rPr lang="en-US" sz="1000">
                          <a:effectLst/>
                        </a:rPr>
                        <a:t>One phase.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extLst>
                  <a:ext uri="{0D108BD9-81ED-4DB2-BD59-A6C34878D82A}">
                    <a16:rowId xmlns:a16="http://schemas.microsoft.com/office/drawing/2014/main" val="1330099713"/>
                  </a:ext>
                </a:extLst>
              </a:tr>
              <a:tr h="1174043">
                <a:tc>
                  <a:txBody>
                    <a:bodyPr/>
                    <a:lstStyle/>
                    <a:p>
                      <a:pPr marL="0" marR="0">
                        <a:spcBef>
                          <a:spcPts val="0"/>
                        </a:spcBef>
                        <a:spcAft>
                          <a:spcPts val="0"/>
                        </a:spcAft>
                      </a:pPr>
                      <a:r>
                        <a:rPr lang="en-US" sz="1000">
                          <a:solidFill>
                            <a:schemeClr val="bg1"/>
                          </a:solidFill>
                          <a:effectLst/>
                        </a:rPr>
                        <a:t>The location of local streets proposed in the development, right-of-way widths, street setbacks, planned rights-of-way, the location of access points to abutting streets and projected traffic generation based on established International Traffic Engineer (ITE) standards. A traffic study may be required at the discretion of the town manager.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tc>
                  <a:txBody>
                    <a:bodyPr/>
                    <a:lstStyle/>
                    <a:p>
                      <a:pPr marL="0" marR="0">
                        <a:spcBef>
                          <a:spcPts val="0"/>
                        </a:spcBef>
                        <a:spcAft>
                          <a:spcPts val="0"/>
                        </a:spcAft>
                      </a:pPr>
                      <a:r>
                        <a:rPr lang="en-US" sz="1000" dirty="0">
                          <a:solidFill>
                            <a:schemeClr val="bg1"/>
                          </a:solidFill>
                          <a:effectLst/>
                        </a:rPr>
                        <a:t>Traffic study completed by Luke Transportation Engineering Consultants, Inc. date December 19, 2019.  Reviewed for Town by Kimley Horn.  Right-turn lane from west-bound E 6th Avenue into project site required.  Traffic study and Kimley Horn review attached as Attachment “B”. </a:t>
                      </a:r>
                      <a:endParaRPr lang="en-US" sz="1100" dirty="0">
                        <a:solidFill>
                          <a:schemeClr val="bg1"/>
                        </a:solidFill>
                        <a:effectLst/>
                      </a:endParaRPr>
                    </a:p>
                    <a:p>
                      <a:pPr marL="0" marR="0">
                        <a:spcBef>
                          <a:spcPts val="0"/>
                        </a:spcBef>
                        <a:spcAft>
                          <a:spcPts val="0"/>
                        </a:spcAft>
                      </a:pPr>
                      <a:r>
                        <a:rPr lang="en-US" sz="1000" dirty="0">
                          <a:solidFill>
                            <a:schemeClr val="bg1"/>
                          </a:solidFill>
                          <a:effectLst/>
                        </a:rPr>
                        <a:t> </a:t>
                      </a:r>
                      <a:endParaRPr lang="en-US" sz="1100" dirty="0">
                        <a:solidFill>
                          <a:schemeClr val="bg1"/>
                        </a:solidFill>
                        <a:effectLst/>
                      </a:endParaRPr>
                    </a:p>
                    <a:p>
                      <a:pPr marL="0" marR="0">
                        <a:spcBef>
                          <a:spcPts val="0"/>
                        </a:spcBef>
                        <a:spcAft>
                          <a:spcPts val="0"/>
                        </a:spcAft>
                      </a:pPr>
                      <a:r>
                        <a:rPr lang="en-US" sz="1000" dirty="0">
                          <a:solidFill>
                            <a:schemeClr val="bg1"/>
                          </a:solidFill>
                          <a:effectLst/>
                        </a:rPr>
                        <a:t>The location of the streets is shown; however, a defined property line is not provided. Right-of-way width is not clearly illustrated on the site plan.</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extLst>
                  <a:ext uri="{0D108BD9-81ED-4DB2-BD59-A6C34878D82A}">
                    <a16:rowId xmlns:a16="http://schemas.microsoft.com/office/drawing/2014/main" val="2903053480"/>
                  </a:ext>
                </a:extLst>
              </a:tr>
              <a:tr h="221932">
                <a:tc>
                  <a:txBody>
                    <a:bodyPr/>
                    <a:lstStyle/>
                    <a:p>
                      <a:pPr marL="0" marR="0">
                        <a:spcBef>
                          <a:spcPts val="0"/>
                        </a:spcBef>
                        <a:spcAft>
                          <a:spcPts val="0"/>
                        </a:spcAft>
                      </a:pPr>
                      <a:r>
                        <a:rPr lang="en-US" sz="1000" dirty="0">
                          <a:solidFill>
                            <a:schemeClr val="bg1"/>
                          </a:solidFill>
                          <a:effectLst/>
                        </a:rPr>
                        <a:t>Buffer treatment to adjacent uses.</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tc>
                  <a:txBody>
                    <a:bodyPr/>
                    <a:lstStyle/>
                    <a:p>
                      <a:pPr marL="0" marR="0">
                        <a:spcBef>
                          <a:spcPts val="0"/>
                        </a:spcBef>
                        <a:spcAft>
                          <a:spcPts val="0"/>
                        </a:spcAft>
                      </a:pPr>
                      <a:r>
                        <a:rPr lang="en-US" sz="1000" dirty="0">
                          <a:solidFill>
                            <a:schemeClr val="bg1"/>
                          </a:solidFill>
                          <a:effectLst/>
                        </a:rPr>
                        <a:t>Yes, shows required 20 foot buffer and wall along Oakdale, but does not show detail</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extLst>
                  <a:ext uri="{0D108BD9-81ED-4DB2-BD59-A6C34878D82A}">
                    <a16:rowId xmlns:a16="http://schemas.microsoft.com/office/drawing/2014/main" val="1359373927"/>
                  </a:ext>
                </a:extLst>
              </a:tr>
              <a:tr h="424566">
                <a:tc>
                  <a:txBody>
                    <a:bodyPr/>
                    <a:lstStyle/>
                    <a:p>
                      <a:pPr marL="0" marR="0">
                        <a:spcBef>
                          <a:spcPts val="0"/>
                        </a:spcBef>
                        <a:spcAft>
                          <a:spcPts val="0"/>
                        </a:spcAft>
                      </a:pPr>
                      <a:r>
                        <a:rPr lang="en-US" sz="1000">
                          <a:solidFill>
                            <a:schemeClr val="bg1"/>
                          </a:solidFill>
                          <a:effectLst/>
                        </a:rPr>
                        <a:t>All building elevations and architectural character. Sketches at appropriate scale to provide sufficient detail for review.</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tc>
                  <a:txBody>
                    <a:bodyPr/>
                    <a:lstStyle/>
                    <a:p>
                      <a:pPr marL="0" marR="0">
                        <a:spcBef>
                          <a:spcPts val="0"/>
                        </a:spcBef>
                        <a:spcAft>
                          <a:spcPts val="0"/>
                        </a:spcAft>
                      </a:pPr>
                      <a:r>
                        <a:rPr lang="en-US" sz="1000" dirty="0">
                          <a:solidFill>
                            <a:schemeClr val="bg1"/>
                          </a:solidFill>
                          <a:effectLst/>
                        </a:rPr>
                        <a:t>No. Applicant provides example façade images and states the Town Center Design Guidelines will be met. No project specific sketches provided. Applicant requests a waiver for this requirement.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extLst>
                  <a:ext uri="{0D108BD9-81ED-4DB2-BD59-A6C34878D82A}">
                    <a16:rowId xmlns:a16="http://schemas.microsoft.com/office/drawing/2014/main" val="3596742983"/>
                  </a:ext>
                </a:extLst>
              </a:tr>
              <a:tr h="391347">
                <a:tc>
                  <a:txBody>
                    <a:bodyPr/>
                    <a:lstStyle/>
                    <a:p>
                      <a:pPr marL="0" marR="0">
                        <a:spcBef>
                          <a:spcPts val="0"/>
                        </a:spcBef>
                        <a:spcAft>
                          <a:spcPts val="0"/>
                        </a:spcAft>
                      </a:pPr>
                      <a:r>
                        <a:rPr lang="en-US" sz="1000">
                          <a:effectLst/>
                        </a:rPr>
                        <a:t>Water service (including fire flows), plus gallons per day requirement.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tc>
                  <a:txBody>
                    <a:bodyPr/>
                    <a:lstStyle/>
                    <a:p>
                      <a:pPr marL="0" marR="0">
                        <a:spcBef>
                          <a:spcPts val="0"/>
                        </a:spcBef>
                        <a:spcAft>
                          <a:spcPts val="0"/>
                        </a:spcAft>
                      </a:pPr>
                      <a:r>
                        <a:rPr lang="en-US" sz="1000">
                          <a:effectLst/>
                        </a:rPr>
                        <a:t>Yes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extLst>
                  <a:ext uri="{0D108BD9-81ED-4DB2-BD59-A6C34878D82A}">
                    <a16:rowId xmlns:a16="http://schemas.microsoft.com/office/drawing/2014/main" val="2411586607"/>
                  </a:ext>
                </a:extLst>
              </a:tr>
              <a:tr h="391347">
                <a:tc>
                  <a:txBody>
                    <a:bodyPr/>
                    <a:lstStyle/>
                    <a:p>
                      <a:pPr marL="0" marR="0">
                        <a:spcBef>
                          <a:spcPts val="0"/>
                        </a:spcBef>
                        <a:spcAft>
                          <a:spcPts val="0"/>
                        </a:spcAft>
                      </a:pPr>
                      <a:r>
                        <a:rPr lang="en-US" sz="1000">
                          <a:solidFill>
                            <a:schemeClr val="bg1"/>
                          </a:solidFill>
                          <a:effectLst/>
                        </a:rPr>
                        <a:t>Sewage disposal, plus gallons per day generated, unless septic systems are used.</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tc>
                  <a:txBody>
                    <a:bodyPr/>
                    <a:lstStyle/>
                    <a:p>
                      <a:pPr marL="0" marR="0">
                        <a:spcBef>
                          <a:spcPts val="0"/>
                        </a:spcBef>
                        <a:spcAft>
                          <a:spcPts val="0"/>
                        </a:spcAft>
                      </a:pPr>
                      <a:r>
                        <a:rPr lang="en-US" sz="1000" dirty="0">
                          <a:solidFill>
                            <a:schemeClr val="bg1"/>
                          </a:solidFill>
                          <a:effectLst/>
                        </a:rPr>
                        <a:t>No. Applicant states that sewer will be a private septic.  Does not show location of septic tank nor does it show location of drainfield.  Actual development may be less than depicted due to </a:t>
                      </a:r>
                      <a:r>
                        <a:rPr lang="en-US" sz="1000" dirty="0" err="1">
                          <a:solidFill>
                            <a:schemeClr val="bg1"/>
                          </a:solidFill>
                          <a:effectLst/>
                        </a:rPr>
                        <a:t>losss</a:t>
                      </a:r>
                      <a:r>
                        <a:rPr lang="en-US" sz="1000" dirty="0">
                          <a:solidFill>
                            <a:schemeClr val="bg1"/>
                          </a:solidFill>
                          <a:effectLst/>
                        </a:rPr>
                        <a:t> of developable area for drainfield (reduced areas for parking and to support building uses)</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extLst>
                  <a:ext uri="{0D108BD9-81ED-4DB2-BD59-A6C34878D82A}">
                    <a16:rowId xmlns:a16="http://schemas.microsoft.com/office/drawing/2014/main" val="3017444568"/>
                  </a:ext>
                </a:extLst>
              </a:tr>
              <a:tr h="221932">
                <a:tc>
                  <a:txBody>
                    <a:bodyPr/>
                    <a:lstStyle/>
                    <a:p>
                      <a:pPr marL="0" marR="0">
                        <a:spcBef>
                          <a:spcPts val="0"/>
                        </a:spcBef>
                        <a:spcAft>
                          <a:spcPts val="0"/>
                        </a:spcAft>
                      </a:pPr>
                      <a:r>
                        <a:rPr lang="en-US" sz="1000">
                          <a:effectLst/>
                        </a:rPr>
                        <a:t>Stormwater management concept.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tc>
                  <a:txBody>
                    <a:bodyPr/>
                    <a:lstStyle/>
                    <a:p>
                      <a:pPr marL="0" marR="0">
                        <a:spcBef>
                          <a:spcPts val="0"/>
                        </a:spcBef>
                        <a:spcAft>
                          <a:spcPts val="0"/>
                        </a:spcAft>
                      </a:pPr>
                      <a:r>
                        <a:rPr lang="en-US" sz="1000">
                          <a:effectLst/>
                        </a:rPr>
                        <a:t>Only the location of the stormwater retention area is provided. No calculations or design information provided.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extLst>
                  <a:ext uri="{0D108BD9-81ED-4DB2-BD59-A6C34878D82A}">
                    <a16:rowId xmlns:a16="http://schemas.microsoft.com/office/drawing/2014/main" val="2685471072"/>
                  </a:ext>
                </a:extLst>
              </a:tr>
              <a:tr h="221932">
                <a:tc>
                  <a:txBody>
                    <a:bodyPr/>
                    <a:lstStyle/>
                    <a:p>
                      <a:pPr marL="0" marR="0">
                        <a:spcBef>
                          <a:spcPts val="0"/>
                        </a:spcBef>
                        <a:spcAft>
                          <a:spcPts val="0"/>
                        </a:spcAft>
                      </a:pPr>
                      <a:r>
                        <a:rPr lang="en-US" sz="1000">
                          <a:effectLst/>
                        </a:rPr>
                        <a:t>Parks/recreation facilities.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tc>
                  <a:txBody>
                    <a:bodyPr/>
                    <a:lstStyle/>
                    <a:p>
                      <a:pPr marL="0" marR="0">
                        <a:spcBef>
                          <a:spcPts val="0"/>
                        </a:spcBef>
                        <a:spcAft>
                          <a:spcPts val="0"/>
                        </a:spcAft>
                      </a:pPr>
                      <a:r>
                        <a:rPr lang="en-US" sz="1000">
                          <a:effectLst/>
                        </a:rPr>
                        <a:t>Not Applicable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tc>
                <a:extLst>
                  <a:ext uri="{0D108BD9-81ED-4DB2-BD59-A6C34878D82A}">
                    <a16:rowId xmlns:a16="http://schemas.microsoft.com/office/drawing/2014/main" val="2547319962"/>
                  </a:ext>
                </a:extLst>
              </a:tr>
              <a:tr h="771937">
                <a:tc>
                  <a:txBody>
                    <a:bodyPr/>
                    <a:lstStyle/>
                    <a:p>
                      <a:pPr marL="0" marR="0">
                        <a:spcBef>
                          <a:spcPts val="0"/>
                        </a:spcBef>
                        <a:spcAft>
                          <a:spcPts val="0"/>
                        </a:spcAft>
                      </a:pPr>
                      <a:r>
                        <a:rPr lang="en-US" sz="1000">
                          <a:solidFill>
                            <a:schemeClr val="bg1"/>
                          </a:solidFill>
                          <a:effectLst/>
                        </a:rPr>
                        <a:t>Waivers from this Land Development Code or the site development standards of the PUD district shall be indicated on the preliminary development plan and/or submitted in writing.</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tc>
                  <a:txBody>
                    <a:bodyPr/>
                    <a:lstStyle/>
                    <a:p>
                      <a:pPr marL="0" marR="0">
                        <a:spcBef>
                          <a:spcPts val="0"/>
                        </a:spcBef>
                        <a:spcAft>
                          <a:spcPts val="0"/>
                        </a:spcAft>
                      </a:pPr>
                      <a:r>
                        <a:rPr lang="en-US" sz="1000" dirty="0">
                          <a:solidFill>
                            <a:schemeClr val="bg1"/>
                          </a:solidFill>
                          <a:effectLst/>
                        </a:rPr>
                        <a:t>Topography and Elevation/façade waivers requested. </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37" marR="67637" marT="0" marB="0" anchor="ctr">
                    <a:solidFill>
                      <a:srgbClr val="FF0000"/>
                    </a:solidFill>
                  </a:tcPr>
                </a:tc>
                <a:extLst>
                  <a:ext uri="{0D108BD9-81ED-4DB2-BD59-A6C34878D82A}">
                    <a16:rowId xmlns:a16="http://schemas.microsoft.com/office/drawing/2014/main" val="360360141"/>
                  </a:ext>
                </a:extLst>
              </a:tr>
            </a:tbl>
          </a:graphicData>
        </a:graphic>
      </p:graphicFrame>
    </p:spTree>
    <p:extLst>
      <p:ext uri="{BB962C8B-B14F-4D97-AF65-F5344CB8AC3E}">
        <p14:creationId xmlns:p14="http://schemas.microsoft.com/office/powerpoint/2010/main" val="209425775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1510</TotalTime>
  <Words>1364</Words>
  <Application>Microsoft Office PowerPoint</Application>
  <PresentationFormat>Widescreen</PresentationFormat>
  <Paragraphs>137</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Trebuchet MS</vt:lpstr>
      <vt:lpstr>Wingdings 3</vt:lpstr>
      <vt:lpstr>Facet</vt:lpstr>
      <vt:lpstr>Downtown Windermere Properties Z19-12</vt:lpstr>
      <vt:lpstr>Planned Unit Development (PUD) Timeline</vt:lpstr>
      <vt:lpstr>Purpose of PUD</vt:lpstr>
      <vt:lpstr>Purpose of PUD</vt:lpstr>
      <vt:lpstr>PowerPoint Presentation</vt:lpstr>
      <vt:lpstr>PowerPoint Presentation</vt:lpstr>
      <vt:lpstr>PowerPoint Presentation</vt:lpstr>
      <vt:lpstr>PUD Requirements</vt:lpstr>
      <vt:lpstr>PUP Requirements continued…..</vt:lpstr>
      <vt:lpstr>Town Center Design Guideline Requirements</vt:lpstr>
      <vt:lpstr>PowerPoint Presentation</vt:lpstr>
      <vt:lpstr>PowerPoint Presentation</vt:lpstr>
      <vt:lpstr>PowerPoint Presentation</vt:lpstr>
      <vt:lpstr>PowerPoint Presentation</vt:lpstr>
      <vt:lpstr>ADDITIONAL PLAN SHEETS  IF NEEDED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Downtown Windermere Properties</dc:title>
  <dc:creator>Mastison, Sarah</dc:creator>
  <cp:lastModifiedBy>Cornelius, Brad</cp:lastModifiedBy>
  <cp:revision>19</cp:revision>
  <dcterms:created xsi:type="dcterms:W3CDTF">2021-02-15T15:29:06Z</dcterms:created>
  <dcterms:modified xsi:type="dcterms:W3CDTF">2021-02-16T18:19:30Z</dcterms:modified>
</cp:coreProperties>
</file>