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8" r:id="rId3"/>
    <p:sldId id="259" r:id="rId4"/>
    <p:sldId id="270" r:id="rId5"/>
    <p:sldId id="292" r:id="rId6"/>
    <p:sldId id="306" r:id="rId7"/>
    <p:sldId id="264" r:id="rId8"/>
    <p:sldId id="265" r:id="rId9"/>
    <p:sldId id="308" r:id="rId10"/>
    <p:sldId id="307" r:id="rId11"/>
    <p:sldId id="319" r:id="rId12"/>
    <p:sldId id="267" r:id="rId13"/>
    <p:sldId id="310" r:id="rId14"/>
    <p:sldId id="268" r:id="rId15"/>
    <p:sldId id="309" r:id="rId16"/>
    <p:sldId id="312" r:id="rId17"/>
    <p:sldId id="311" r:id="rId18"/>
    <p:sldId id="313" r:id="rId19"/>
    <p:sldId id="314" r:id="rId20"/>
    <p:sldId id="282" r:id="rId21"/>
    <p:sldId id="263" r:id="rId22"/>
    <p:sldId id="277" r:id="rId23"/>
    <p:sldId id="315" r:id="rId24"/>
    <p:sldId id="316" r:id="rId25"/>
    <p:sldId id="318" r:id="rId26"/>
    <p:sldId id="31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DA15AA-9288-2348-94AE-37346C595990}">
          <p14:sldIdLst>
            <p14:sldId id="258"/>
            <p14:sldId id="259"/>
            <p14:sldId id="270"/>
            <p14:sldId id="292"/>
            <p14:sldId id="306"/>
            <p14:sldId id="264"/>
            <p14:sldId id="265"/>
            <p14:sldId id="308"/>
            <p14:sldId id="307"/>
            <p14:sldId id="319"/>
            <p14:sldId id="267"/>
            <p14:sldId id="310"/>
            <p14:sldId id="268"/>
            <p14:sldId id="309"/>
            <p14:sldId id="312"/>
            <p14:sldId id="311"/>
            <p14:sldId id="313"/>
            <p14:sldId id="314"/>
            <p14:sldId id="282"/>
            <p14:sldId id="263"/>
            <p14:sldId id="277"/>
            <p14:sldId id="315"/>
            <p14:sldId id="316"/>
            <p14:sldId id="318"/>
            <p14:sldId id="317"/>
          </p14:sldIdLst>
        </p14:section>
        <p14:section name="Untitled Section" id="{DBDE939E-851F-5D4A-9349-49C1665F32C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6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D546-0AAA-324D-9980-7120F02650E9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7B78-AFEA-EC47-85C9-72EE2DBDE4F5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52A8-B0B7-674A-955A-FF33E086A101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60" y="462455"/>
            <a:ext cx="10515600" cy="8222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D24726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936"/>
            <a:ext cx="10515600" cy="4351338"/>
          </a:xfrm>
        </p:spPr>
        <p:txBody>
          <a:bodyPr/>
          <a:lstStyle>
            <a:lvl1pPr>
              <a:defRPr sz="14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C822-4D83-3345-91C4-DC9530D250CB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52500" y="1284718"/>
            <a:ext cx="103632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3B37-190D-CA4A-8D59-4AACD11517D1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D7A2-BE0D-0141-9362-647131CEC7FA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A7411-2798-8C47-AB04-736A511E4D24}" type="datetime1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927A-E7A3-BC47-BFFC-980315A58AD3}" type="datetime1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97A2-B476-5447-B63F-6C30FB753DA5}" type="datetime1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E4FD-B8BB-C849-82CF-5684C090A037}" type="datetime1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CA75-8075-9949-ADD2-7190A0448602}" type="datetime1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642-AB77-3547-86F0-5CE4A39FE059}" type="datetime1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E568-D867-C141-A057-655CCFD26E3C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F8498-B8F7-D94D-AE6A-319F16B0A8D6}" type="datetime1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2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1513111"/>
            <a:ext cx="6105194" cy="239387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Advance Directives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&amp;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Estate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4329361"/>
            <a:ext cx="6105194" cy="135100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accent3"/>
                </a:solidFill>
              </a:rPr>
              <a:t>Law Office of Pamela G. Martini, PLLC</a:t>
            </a:r>
          </a:p>
          <a:p>
            <a:r>
              <a:rPr lang="en-US" sz="2800" dirty="0">
                <a:solidFill>
                  <a:schemeClr val="accent3"/>
                </a:solidFill>
              </a:rPr>
              <a:t>(407) 955-4955</a:t>
            </a:r>
          </a:p>
          <a:p>
            <a:r>
              <a:rPr lang="en-US" sz="2800" dirty="0" err="1">
                <a:solidFill>
                  <a:schemeClr val="accent3"/>
                </a:solidFill>
              </a:rPr>
              <a:t>pam@pamelamartinilaw.com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99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3403" y="2639345"/>
            <a:ext cx="6105194" cy="203105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Living Will is NOT a DNR and will not prevent you receiving ventilator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4329361"/>
            <a:ext cx="6105194" cy="682079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43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D77CD25-97CE-B046-93D2-D664DD61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1815320"/>
            <a:ext cx="4805996" cy="37496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Wish 1: 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The </a:t>
            </a:r>
            <a:r>
              <a:rPr lang="en-US" sz="2200" u="sng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Person(s)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 to make decisions for me</a:t>
            </a: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Wish 2: 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The kind of </a:t>
            </a:r>
            <a:r>
              <a:rPr lang="en-US" sz="2200" u="sng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medical treatment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 I want/don’t want</a:t>
            </a: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Wish 3: 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How </a:t>
            </a:r>
            <a:r>
              <a:rPr lang="en-US" sz="2200" u="sng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comfortable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 I want to be</a:t>
            </a: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Wish 4: 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How I want people to </a:t>
            </a:r>
            <a:r>
              <a:rPr lang="en-US" sz="2200" u="sng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treat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 me</a:t>
            </a: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b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Wish 5:</a:t>
            </a:r>
            <a:r>
              <a:rPr lang="en-US" sz="2200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 What I </a:t>
            </a:r>
            <a:r>
              <a:rPr lang="en-US" sz="2200" u="sng" kern="1200" dirty="0">
                <a:solidFill>
                  <a:schemeClr val="accent1"/>
                </a:solidFill>
                <a:latin typeface="+mn-lt"/>
                <a:ea typeface="+mj-ea"/>
                <a:cs typeface="+mj-cs"/>
              </a:rPr>
              <a:t>want my loved ones to know</a:t>
            </a:r>
          </a:p>
        </p:txBody>
      </p:sp>
      <p:sp>
        <p:nvSpPr>
          <p:cNvPr id="3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4AF37E8-DFC4-0843-8B5A-BE31C9D752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625FDE-3A0D-8648-ACCC-C05E3AC3B78D}"/>
              </a:ext>
            </a:extLst>
          </p:cNvPr>
          <p:cNvSpPr txBox="1"/>
          <p:nvPr/>
        </p:nvSpPr>
        <p:spPr>
          <a:xfrm>
            <a:off x="1061155" y="6038208"/>
            <a:ext cx="206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>
                <a:solidFill>
                  <a:schemeClr val="accent1"/>
                </a:solidFill>
              </a:rPr>
              <a:t>www.fivewishes.org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2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Financial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Durable Power of Attorney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Living Trust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Joint ownership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Convenience accounts</a:t>
            </a:r>
          </a:p>
          <a:p>
            <a:r>
              <a:rPr lang="en-US" sz="4000" dirty="0">
                <a:solidFill>
                  <a:schemeClr val="accent2"/>
                </a:solidFill>
              </a:rPr>
              <a:t>Guardianship</a:t>
            </a:r>
          </a:p>
        </p:txBody>
      </p:sp>
    </p:spTree>
    <p:extLst>
      <p:ext uri="{BB962C8B-B14F-4D97-AF65-F5344CB8AC3E}">
        <p14:creationId xmlns:p14="http://schemas.microsoft.com/office/powerpoint/2010/main" val="1726625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Appoints an “Agent” who can act on your behalf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Durable Power of Attorney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Section 709.2105, Fla. Statutes</a:t>
            </a:r>
            <a:endParaRPr lang="en-US" sz="2000" b="1" dirty="0"/>
          </a:p>
          <a:p>
            <a:r>
              <a:rPr lang="en-US" sz="2400" dirty="0"/>
              <a:t>Form that must be signed with two disinterested witnesses and notarized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Make sure to name alternate agents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Allows agent to sign any document on principal’s behalf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Allows agent to access bank accounts and manage assets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No Proxy or Default under Florida law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Can only be revoked in writing</a:t>
            </a:r>
          </a:p>
        </p:txBody>
      </p:sp>
    </p:spTree>
    <p:extLst>
      <p:ext uri="{BB962C8B-B14F-4D97-AF65-F5344CB8AC3E}">
        <p14:creationId xmlns:p14="http://schemas.microsoft.com/office/powerpoint/2010/main" val="139222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3403" y="2639345"/>
            <a:ext cx="6105194" cy="203105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Your Agent’s authority is EFFECTIVE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IMMEDIATELY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4329361"/>
            <a:ext cx="6105194" cy="682079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24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“Super” powers must be specifically initialed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Durable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Power of Attorney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Section 709.2202, Fla. Statutes</a:t>
            </a:r>
            <a:endParaRPr lang="en-US" sz="2000" b="1" dirty="0"/>
          </a:p>
          <a:p>
            <a:r>
              <a:rPr lang="en-US" sz="2400" dirty="0"/>
              <a:t>Power to make gifts of principal’s property (even to agent)</a:t>
            </a:r>
            <a:endParaRPr lang="en-US" sz="2400" u="sng" dirty="0"/>
          </a:p>
          <a:p>
            <a:r>
              <a:rPr lang="en-US" sz="2400" dirty="0">
                <a:solidFill>
                  <a:srgbClr val="000000"/>
                </a:solidFill>
              </a:rPr>
              <a:t>Power to make gifts for public benefits (important if principal should ever need Medicaid)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Power to create/amend/revoke trust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Power to create/change right of survivorship or beneficiary designations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Power to access safe deposit box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Power to manage digital assets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Power to disclaim property</a:t>
            </a:r>
          </a:p>
        </p:txBody>
      </p:sp>
    </p:spTree>
    <p:extLst>
      <p:ext uri="{BB962C8B-B14F-4D97-AF65-F5344CB8AC3E}">
        <p14:creationId xmlns:p14="http://schemas.microsoft.com/office/powerpoint/2010/main" val="369004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626472-239B-074C-BFF9-B12FD4BC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778" y="2811223"/>
            <a:ext cx="6739136" cy="23879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Remember:</a:t>
            </a:r>
            <a:b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These documents are REVOCABLE as long as you have capacity</a:t>
            </a:r>
            <a:endParaRPr lang="en-US" sz="7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EF72E-47D9-DB42-984F-5D872B822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0407" y="5529261"/>
            <a:ext cx="415977" cy="56673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826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Living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Trust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ln>
            <a:solidFill>
              <a:schemeClr val="accent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Entity that can hold assets during your life and receive assets at your death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You are initial trustee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Successor trustee is appointed that can manage assets if you become incapacitated (or when you die)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55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 desirable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Joint ownership = can manage/control but cannot sell or transfer alone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Convenience accounts = liability issues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Guardianship = last resort </a:t>
            </a:r>
            <a:endParaRPr lang="en-US" sz="4000" dirty="0">
              <a:solidFill>
                <a:schemeClr val="accent2"/>
              </a:solidFill>
            </a:endParaRPr>
          </a:p>
        </p:txBody>
      </p:sp>
      <p:pic>
        <p:nvPicPr>
          <p:cNvPr id="5" name="Graphic 4" descr="Robber">
            <a:extLst>
              <a:ext uri="{FF2B5EF4-FFF2-40B4-BE49-F238E27FC236}">
                <a16:creationId xmlns:a16="http://schemas.microsoft.com/office/drawing/2014/main" id="{6F52D7C0-4EC4-734A-A02C-BF3F13AE1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8506" y="3869108"/>
            <a:ext cx="796896" cy="796896"/>
          </a:xfrm>
          <a:prstGeom prst="rect">
            <a:avLst/>
          </a:prstGeom>
        </p:spPr>
      </p:pic>
      <p:pic>
        <p:nvPicPr>
          <p:cNvPr id="7" name="Graphic 6" descr="Lock">
            <a:extLst>
              <a:ext uri="{FF2B5EF4-FFF2-40B4-BE49-F238E27FC236}">
                <a16:creationId xmlns:a16="http://schemas.microsoft.com/office/drawing/2014/main" id="{BC9B9C9D-B579-5948-A5FC-604D5D43F5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54360" y="2720615"/>
            <a:ext cx="708385" cy="708385"/>
          </a:xfrm>
          <a:prstGeom prst="rect">
            <a:avLst/>
          </a:prstGeom>
        </p:spPr>
      </p:pic>
      <p:pic>
        <p:nvPicPr>
          <p:cNvPr id="13" name="Graphic 12" descr="Gavel">
            <a:extLst>
              <a:ext uri="{FF2B5EF4-FFF2-40B4-BE49-F238E27FC236}">
                <a16:creationId xmlns:a16="http://schemas.microsoft.com/office/drawing/2014/main" id="{2F9F3E29-5929-024A-AE89-04A4BD06DF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65455" y="5073650"/>
            <a:ext cx="831614" cy="83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11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3D3806-076A-344B-9624-47ECD38B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Remote Online Notarization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F7185-728C-B448-90B2-B9EE7CB45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09" y="2421682"/>
            <a:ext cx="4977578" cy="3639289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Effective January 1, 2020 for transactional documents, such real estate closings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Effective </a:t>
            </a:r>
            <a:r>
              <a:rPr lang="en-US" sz="2000" u="sng" dirty="0">
                <a:solidFill>
                  <a:srgbClr val="000000"/>
                </a:solidFill>
              </a:rPr>
              <a:t>July 1, 2020 </a:t>
            </a:r>
            <a:r>
              <a:rPr lang="en-US" sz="2000" dirty="0">
                <a:solidFill>
                  <a:srgbClr val="000000"/>
                </a:solidFill>
              </a:rPr>
              <a:t>for Wills and Advance Directives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Documents can be notarized using real time audio/video conferencing technology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Witnesses can also be remote, UNLESS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Person executing document meets definition of Vulnerable Adult (assisted living or nursing home residents)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Super powers on Durable Power of Attorney must be witnessed in person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7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Laptop Secure">
            <a:extLst>
              <a:ext uri="{FF2B5EF4-FFF2-40B4-BE49-F238E27FC236}">
                <a16:creationId xmlns:a16="http://schemas.microsoft.com/office/drawing/2014/main" id="{D3B9A601-3865-4653-9F89-0E37924D0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5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Takeaways /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0574" y="801866"/>
            <a:ext cx="5306084" cy="5230634"/>
          </a:xfrm>
          <a:noFill/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Who are my Health Care Decision Makers?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Who are my Financial Decision Makers?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Are my documents readily accessible?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What STEPS do I need to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>take NOW to assist my 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>family in the event of my hospitalization or incapacity?</a:t>
            </a:r>
          </a:p>
        </p:txBody>
      </p:sp>
    </p:spTree>
    <p:extLst>
      <p:ext uri="{BB962C8B-B14F-4D97-AF65-F5344CB8AC3E}">
        <p14:creationId xmlns:p14="http://schemas.microsoft.com/office/powerpoint/2010/main" val="2920415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Other Documents to Consider:	</a:t>
            </a:r>
          </a:p>
        </p:txBody>
      </p:sp>
      <p:sp>
        <p:nvSpPr>
          <p:cNvPr id="33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Graphic 16" descr="Document">
            <a:extLst>
              <a:ext uri="{FF2B5EF4-FFF2-40B4-BE49-F238E27FC236}">
                <a16:creationId xmlns:a16="http://schemas.microsoft.com/office/drawing/2014/main" id="{F0ADB1EC-B9AD-430C-8274-575C5CAF4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618121" y="2172593"/>
            <a:ext cx="4765949" cy="3882451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Designation of Pre-Need Guardian (for Yourself or Minor Child)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Designation of Health Care Surrogate for Minor Child</a:t>
            </a:r>
          </a:p>
          <a:p>
            <a:r>
              <a:rPr lang="en-US" sz="2000" dirty="0">
                <a:solidFill>
                  <a:srgbClr val="000000"/>
                </a:solidFill>
              </a:rPr>
              <a:t>HIPAA Release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Appointment of Agent for Disposal of Remains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Uniform Donor Card</a:t>
            </a:r>
          </a:p>
          <a:p>
            <a:r>
              <a:rPr lang="en-US" sz="2000" dirty="0">
                <a:solidFill>
                  <a:srgbClr val="000000"/>
                </a:solidFill>
              </a:rPr>
              <a:t>Form to Donate Body for Medical Study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Pre-paid cremation or burial plan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909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Where should I keep my documents?</a:t>
            </a:r>
          </a:p>
        </p:txBody>
      </p:sp>
      <p:sp>
        <p:nvSpPr>
          <p:cNvPr id="47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1" name="Graphic 30" descr="Safe">
            <a:extLst>
              <a:ext uri="{FF2B5EF4-FFF2-40B4-BE49-F238E27FC236}">
                <a16:creationId xmlns:a16="http://schemas.microsoft.com/office/drawing/2014/main" id="{6A71AEAA-DC76-4FB5-A811-0021371BA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B37C82A-20A2-404C-B801-557C4B1A6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104" y="2116882"/>
            <a:ext cx="4977578" cy="3639289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sure your original documents are in a secure location, but not so secure that no one can find them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 Deposit Box is not best unless your agent/surrogate has access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of Attorney can be recorded in public records, but not required 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of Attorney can be on file at bank and should be shared with discretion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Care Surrogate should be on file with primary care physician and taken to hospital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Surrogate and backup surrogates should have copies</a:t>
            </a:r>
            <a:b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7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8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0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Wait!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Don’t I Need a Will?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Yes, everyone should have a Last Will and Testament which will:</a:t>
            </a:r>
          </a:p>
          <a:p>
            <a:r>
              <a:rPr lang="en-US" sz="1800" dirty="0">
                <a:solidFill>
                  <a:srgbClr val="000000"/>
                </a:solidFill>
              </a:rPr>
              <a:t>Name a Personal Representative (person in charge of administering estate)</a:t>
            </a:r>
          </a:p>
          <a:p>
            <a:r>
              <a:rPr lang="en-US" sz="1800" dirty="0">
                <a:solidFill>
                  <a:srgbClr val="000000"/>
                </a:solidFill>
              </a:rPr>
              <a:t>Name a Guardian for Minor Children</a:t>
            </a:r>
          </a:p>
          <a:p>
            <a:r>
              <a:rPr lang="en-US" sz="1800" dirty="0">
                <a:solidFill>
                  <a:srgbClr val="000000"/>
                </a:solidFill>
              </a:rPr>
              <a:t>Describe how assets are to be distributed (what/when/to whom)</a:t>
            </a:r>
          </a:p>
          <a:p>
            <a:r>
              <a:rPr lang="en-US" sz="1800" dirty="0">
                <a:solidFill>
                  <a:srgbClr val="000000"/>
                </a:solidFill>
              </a:rPr>
              <a:t>Create a Trust (optional)</a:t>
            </a:r>
          </a:p>
          <a:p>
            <a:r>
              <a:rPr lang="en-US" sz="1800" dirty="0">
                <a:solidFill>
                  <a:srgbClr val="000000"/>
                </a:solidFill>
              </a:rPr>
              <a:t>ONLY effective at your death</a:t>
            </a:r>
          </a:p>
          <a:p>
            <a:r>
              <a:rPr lang="en-US" sz="1800" dirty="0">
                <a:solidFill>
                  <a:srgbClr val="000000"/>
                </a:solidFill>
              </a:rPr>
              <a:t>All other documents discussed are ONLY effective while you are living</a:t>
            </a:r>
          </a:p>
          <a:p>
            <a:r>
              <a:rPr lang="en-US" sz="1800" dirty="0">
                <a:solidFill>
                  <a:srgbClr val="000000"/>
                </a:solidFill>
              </a:rPr>
              <a:t>Every document has a different job to do</a:t>
            </a:r>
          </a:p>
        </p:txBody>
      </p:sp>
      <p:sp>
        <p:nvSpPr>
          <p:cNvPr id="37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Graphic 16" descr="Questions">
            <a:extLst>
              <a:ext uri="{FF2B5EF4-FFF2-40B4-BE49-F238E27FC236}">
                <a16:creationId xmlns:a16="http://schemas.microsoft.com/office/drawing/2014/main" id="{669F8A4D-3AD8-46ED-A099-4BB152BFF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94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850986" cy="6102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When a Will is Critical</a:t>
            </a:r>
          </a:p>
        </p:txBody>
      </p:sp>
      <p:sp>
        <p:nvSpPr>
          <p:cNvPr id="4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Graphic 16" descr="Scales of justice">
            <a:extLst>
              <a:ext uri="{FF2B5EF4-FFF2-40B4-BE49-F238E27FC236}">
                <a16:creationId xmlns:a16="http://schemas.microsoft.com/office/drawing/2014/main" id="{669F8A4D-3AD8-46ED-A099-4BB152BFF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503" y="2382982"/>
            <a:ext cx="4977578" cy="358398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Florida law directs where your assets go if you don’t have a Will, but this “default” may not be what you would choose if: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want a significant other or friend to inherit your assets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have a blended family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want to disinherit a family member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want something other than equal distribution between children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have no natural heirs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want to leave assets to charity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have a disabled child or parent receiving public benefits</a:t>
            </a:r>
          </a:p>
          <a:p>
            <a:r>
              <a:rPr lang="en-US" sz="1800" dirty="0">
                <a:solidFill>
                  <a:srgbClr val="000000"/>
                </a:solidFill>
              </a:rPr>
              <a:t>You have a spouse receiving public benefits or who is incapacitated</a:t>
            </a:r>
          </a:p>
          <a:p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81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626472-239B-074C-BFF9-B12FD4BC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778" y="2811223"/>
            <a:ext cx="6739136" cy="23879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NOTE:</a:t>
            </a:r>
            <a:b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Having a Will does NOT mean you avoid probate in Florida</a:t>
            </a:r>
            <a:endParaRPr lang="en-US" sz="7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EF72E-47D9-DB42-984F-5D872B822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0407" y="5529261"/>
            <a:ext cx="415977" cy="56673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04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77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79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75" y="608016"/>
            <a:ext cx="4977976" cy="145405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What STEPS should I take NOW to assist my family in the event of my hospitalization or incapacity?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774" y="2047610"/>
            <a:ext cx="4977578" cy="4242354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If you have an estate plan, find and review your documents to see if you want any changes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Make sure your agent/surrogate has up to date copies of your documents and your attorney’s contact information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If you don’t have an estate plan, IT’S TIME!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Locate insurance policies and make sure beneficiary designations are up to date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Review bank and investment accounts to see if beneficiary designations are up to date; add if necessary; make list of accounts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Make a list of monthly bills with account numbers, ESPECIALLY IF YOU PAY YOUR BILLS ONLINE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Make a list of medical providers and prescriptions for yourself and minor children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Make a list of online passwords, use password manager app, or put in a VERY secure location; update regularly; include phone, computer, email</a:t>
            </a:r>
          </a:p>
          <a:p>
            <a:pPr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</a:rPr>
              <a:t>Keep emergency contact information with you at all times</a:t>
            </a:r>
          </a:p>
        </p:txBody>
      </p:sp>
      <p:sp>
        <p:nvSpPr>
          <p:cNvPr id="82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Graphic 16" descr="Checklist RTL">
            <a:extLst>
              <a:ext uri="{FF2B5EF4-FFF2-40B4-BE49-F238E27FC236}">
                <a16:creationId xmlns:a16="http://schemas.microsoft.com/office/drawing/2014/main" id="{669F8A4D-3AD8-46ED-A099-4BB152BFF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5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Health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Care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Florida Health Care Proxy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Designation of Health Care Surrogate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Living Will</a:t>
            </a:r>
          </a:p>
          <a:p>
            <a:r>
              <a:rPr lang="en-US" sz="4000" dirty="0">
                <a:solidFill>
                  <a:schemeClr val="accent1"/>
                </a:solidFill>
              </a:rPr>
              <a:t>Five Wishes</a:t>
            </a:r>
            <a:endParaRPr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5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626472-239B-074C-BFF9-B12FD4BCF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778" y="3262779"/>
            <a:ext cx="6739136" cy="23879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biggest question/concern in estate planning is</a:t>
            </a:r>
            <a:b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always</a:t>
            </a:r>
            <a:b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7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EF72E-47D9-DB42-984F-5D872B822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0407" y="5529261"/>
            <a:ext cx="415977" cy="56673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64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If you don’t make the choice, Florida law will make it for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4329361"/>
            <a:ext cx="6105194" cy="682079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0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340" y="802956"/>
            <a:ext cx="4977976" cy="10852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Health Care Proxy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Section 765.401, Fla. Statutes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340" y="1888178"/>
            <a:ext cx="5149764" cy="434571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1"/>
                </a:solidFill>
              </a:rPr>
              <a:t>If an incapacitated patient has not executed an advance directive, or the designated surrogate is no longer available, health care decisions may be made by (in order of priority):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A court appointed Guardian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Spouse of patient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Adult child of patient, or if more than one, by a majority of adult children who are reasonably available for consultation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Parent of patient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Adult Sibling of patient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Adult Relative of patient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Close Friend of patient</a:t>
            </a:r>
          </a:p>
          <a:p>
            <a:pPr marL="457200" indent="-457200">
              <a:buAutoNum type="arabicPeriod"/>
            </a:pPr>
            <a:r>
              <a:rPr lang="en-US" sz="1800" dirty="0">
                <a:solidFill>
                  <a:schemeClr val="accent1"/>
                </a:solidFill>
              </a:rPr>
              <a:t>Clinical Social Worker</a:t>
            </a:r>
          </a:p>
        </p:txBody>
      </p:sp>
      <p:sp>
        <p:nvSpPr>
          <p:cNvPr id="2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Graphic 16" descr="Stethoscope">
            <a:extLst>
              <a:ext uri="{FF2B5EF4-FFF2-40B4-BE49-F238E27FC236}">
                <a16:creationId xmlns:a16="http://schemas.microsoft.com/office/drawing/2014/main" id="{669F8A4D-3AD8-46ED-A099-4BB152BFF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0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 “Surrogate” can make decisions when you can no longer make them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891" y="526473"/>
            <a:ext cx="5292400" cy="595745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tx2"/>
                </a:solidFill>
                <a:latin typeface="+mj-lt"/>
              </a:rPr>
              <a:t>Designation of </a:t>
            </a:r>
            <a:br>
              <a:rPr lang="en-US" sz="4400" b="1" dirty="0">
                <a:solidFill>
                  <a:schemeClr val="tx2"/>
                </a:solidFill>
                <a:latin typeface="+mj-lt"/>
              </a:rPr>
            </a:br>
            <a:r>
              <a:rPr lang="en-US" sz="4400" b="1" dirty="0">
                <a:solidFill>
                  <a:schemeClr val="tx2"/>
                </a:solidFill>
                <a:latin typeface="+mj-lt"/>
              </a:rPr>
              <a:t>Health Care Surrogate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Section 765.202, Fla. Statutes</a:t>
            </a:r>
            <a:endParaRPr lang="en-US" sz="2200" b="1" dirty="0">
              <a:latin typeface="+mj-lt"/>
            </a:endParaRPr>
          </a:p>
          <a:p>
            <a:r>
              <a:rPr lang="en-US" dirty="0"/>
              <a:t>Form that must be signed with two witnesses, who are not named in document</a:t>
            </a:r>
          </a:p>
          <a:p>
            <a:r>
              <a:rPr lang="en-US" dirty="0"/>
              <a:t>One witness cannot be spouse or blood relative</a:t>
            </a:r>
          </a:p>
          <a:p>
            <a:r>
              <a:rPr lang="en-US" dirty="0">
                <a:solidFill>
                  <a:srgbClr val="000000"/>
                </a:solidFill>
              </a:rPr>
              <a:t>Make sure to name backups</a:t>
            </a:r>
          </a:p>
          <a:p>
            <a:r>
              <a:rPr lang="en-US" dirty="0">
                <a:solidFill>
                  <a:srgbClr val="000000"/>
                </a:solidFill>
              </a:rPr>
              <a:t>Should contain HIPAA Release to allow surrogate(s) to get your medical records</a:t>
            </a:r>
          </a:p>
          <a:p>
            <a:r>
              <a:rPr lang="en-US" dirty="0">
                <a:solidFill>
                  <a:srgbClr val="000000"/>
                </a:solidFill>
              </a:rPr>
              <a:t>Notarization NOT necessary</a:t>
            </a:r>
          </a:p>
          <a:p>
            <a:r>
              <a:rPr lang="en-US" dirty="0">
                <a:solidFill>
                  <a:srgbClr val="000000"/>
                </a:solidFill>
              </a:rPr>
              <a:t>Can be revoked orally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3403" y="2639345"/>
            <a:ext cx="6105194" cy="203105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Your Surrogate has </a:t>
            </a:r>
            <a:r>
              <a:rPr lang="en-US" sz="4400" b="1" dirty="0">
                <a:solidFill>
                  <a:schemeClr val="bg1"/>
                </a:solidFill>
              </a:rPr>
              <a:t>NO</a:t>
            </a:r>
            <a:r>
              <a:rPr lang="en-US" sz="4400" dirty="0">
                <a:solidFill>
                  <a:schemeClr val="bg1"/>
                </a:solidFill>
              </a:rPr>
              <a:t> authority as long as you can make your own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045368" y="4329361"/>
            <a:ext cx="6105194" cy="682079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60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Gives your Surrogate directions on removing life-prolonging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2"/>
                </a:solidFill>
                <a:latin typeface="+mj-lt"/>
              </a:rPr>
              <a:t>Living Will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+mj-lt"/>
              </a:rPr>
              <a:t>Section 765.302, Fla. Statutes</a:t>
            </a:r>
            <a:endParaRPr lang="en-US" sz="3200" b="1" dirty="0">
              <a:latin typeface="+mj-lt"/>
            </a:endParaRPr>
          </a:p>
          <a:p>
            <a:r>
              <a:rPr lang="en-US" sz="3600" dirty="0"/>
              <a:t>Form that must be signed with two witnesses</a:t>
            </a:r>
          </a:p>
          <a:p>
            <a:r>
              <a:rPr lang="en-US" sz="3600" dirty="0"/>
              <a:t>One witness cannot be spouse or blood relative</a:t>
            </a:r>
          </a:p>
          <a:p>
            <a:r>
              <a:rPr lang="en-US" sz="3600" dirty="0">
                <a:solidFill>
                  <a:srgbClr val="000000"/>
                </a:solidFill>
              </a:rPr>
              <a:t>Notarization NOT necessary</a:t>
            </a:r>
          </a:p>
          <a:p>
            <a:r>
              <a:rPr lang="en-US" sz="3600" dirty="0">
                <a:solidFill>
                  <a:srgbClr val="000000"/>
                </a:solidFill>
              </a:rPr>
              <a:t>Nutrition/hydration are life-prolonging procedures</a:t>
            </a:r>
            <a:endParaRPr lang="en-US" sz="3600" dirty="0"/>
          </a:p>
          <a:p>
            <a:pPr marL="0" indent="0">
              <a:buNone/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288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QuickStarte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1257</Words>
  <Application>Microsoft Macintosh PowerPoint</Application>
  <PresentationFormat>Widescreen</PresentationFormat>
  <Paragraphs>133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Segoe UI</vt:lpstr>
      <vt:lpstr>Segoe UI Light</vt:lpstr>
      <vt:lpstr>Segoe UI Semilight</vt:lpstr>
      <vt:lpstr>Wingdings</vt:lpstr>
      <vt:lpstr>Office Theme</vt:lpstr>
      <vt:lpstr>QuickStarter Theme</vt:lpstr>
      <vt:lpstr>Advance Directives &amp;  Estate Planning</vt:lpstr>
      <vt:lpstr>Takeaways / Action Items</vt:lpstr>
      <vt:lpstr>Health Care Decisions</vt:lpstr>
      <vt:lpstr>The biggest question/concern in estate planning is always WHO?</vt:lpstr>
      <vt:lpstr>If you don’t make the choice, Florida law will make it for you</vt:lpstr>
      <vt:lpstr>Health Care Proxy Section 765.401, Fla. Statutes</vt:lpstr>
      <vt:lpstr>A “Surrogate” can make decisions when you can no longer make them yourself</vt:lpstr>
      <vt:lpstr>Your Surrogate has NO authority as long as you can make your own decisions</vt:lpstr>
      <vt:lpstr>Gives your Surrogate directions on removing life-prolonging procedures</vt:lpstr>
      <vt:lpstr>A Living Will is NOT a DNR and will not prevent you receiving ventilator support</vt:lpstr>
      <vt:lpstr>Wish 1: The Person(s) to make decisions for me  Wish 2: The kind of medical treatment I want/don’t want  Wish 3: How comfortable I want to be  Wish 4: How I want people to treat me  Wish 5: What I want my loved ones to know</vt:lpstr>
      <vt:lpstr>Financial Decisions</vt:lpstr>
      <vt:lpstr>Appoints an “Agent” who can act on your behalf</vt:lpstr>
      <vt:lpstr>Your Agent’s authority is EFFECTIVE IMMEDIATELY</vt:lpstr>
      <vt:lpstr>“Super” powers must be specifically initialed</vt:lpstr>
      <vt:lpstr>Remember: These documents are REVOCABLE as long as you have capacity</vt:lpstr>
      <vt:lpstr>Living  Trust</vt:lpstr>
      <vt:lpstr>Less desirable options</vt:lpstr>
      <vt:lpstr>Remote Online Notarization</vt:lpstr>
      <vt:lpstr>Other Documents to Consider: </vt:lpstr>
      <vt:lpstr>Where should I keep my documents?</vt:lpstr>
      <vt:lpstr>Wait!  Don’t I Need a Will?</vt:lpstr>
      <vt:lpstr>When a Will is Critical</vt:lpstr>
      <vt:lpstr>NOTE: Having a Will does NOT mean you avoid probate in Florida</vt:lpstr>
      <vt:lpstr>What STEPS should I take NOW to assist my family in the event of my hospitalization or incapacity?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Directives &amp;  Estate Planning</dc:title>
  <dc:creator>Pamela Martini</dc:creator>
  <cp:lastModifiedBy>Pamela Martini</cp:lastModifiedBy>
  <cp:revision>6</cp:revision>
  <dcterms:created xsi:type="dcterms:W3CDTF">2020-04-17T11:48:34Z</dcterms:created>
  <dcterms:modified xsi:type="dcterms:W3CDTF">2020-04-17T16:57:19Z</dcterms:modified>
</cp:coreProperties>
</file>