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8" r:id="rId3"/>
    <p:sldId id="438" r:id="rId4"/>
    <p:sldId id="439" r:id="rId5"/>
    <p:sldId id="440" r:id="rId6"/>
    <p:sldId id="441" r:id="rId7"/>
    <p:sldId id="443" r:id="rId8"/>
    <p:sldId id="444" r:id="rId9"/>
    <p:sldId id="445" r:id="rId10"/>
    <p:sldId id="446" r:id="rId11"/>
    <p:sldId id="447" r:id="rId12"/>
    <p:sldId id="448" r:id="rId13"/>
    <p:sldId id="44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denas, Martin" initials="CM" lastIdx="11" clrIdx="0">
    <p:extLst>
      <p:ext uri="{19B8F6BF-5375-455C-9EA6-DF929625EA0E}">
        <p15:presenceInfo xmlns:p15="http://schemas.microsoft.com/office/powerpoint/2012/main" userId="S-1-5-21-1715567821-152049171-1801674531-359884" providerId="AD"/>
      </p:ext>
    </p:extLst>
  </p:cmAuthor>
  <p:cmAuthor id="2" name="Russell, Stan" initials="RS" lastIdx="1" clrIdx="1">
    <p:extLst>
      <p:ext uri="{19B8F6BF-5375-455C-9EA6-DF929625EA0E}">
        <p15:presenceInfo xmlns:p15="http://schemas.microsoft.com/office/powerpoint/2012/main" userId="S-1-5-21-1715567821-152049171-1801674531-72270" providerId="AD"/>
      </p:ext>
    </p:extLst>
  </p:cmAuthor>
  <p:cmAuthor id="3" name="Chau, Hao" initials="CH" lastIdx="6" clrIdx="2">
    <p:extLst>
      <p:ext uri="{19B8F6BF-5375-455C-9EA6-DF929625EA0E}">
        <p15:presenceInfo xmlns:p15="http://schemas.microsoft.com/office/powerpoint/2012/main" userId="S-1-5-21-1715567821-152049171-1801674531-60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838"/>
    <a:srgbClr val="39617A"/>
    <a:srgbClr val="72AEB8"/>
    <a:srgbClr val="F70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C0F1BC-2E7A-4874-9190-C312979F31EE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8AC53C-3BEA-4776-A7D0-E496EDA4F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34783E-182F-4830-86C7-AEC94737F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733C-22C6-4B17-84DC-2F6FAEC4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3DF9A-A331-4C0E-B463-47375336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5266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33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D121-0620-4940-8388-D485B8F7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01FB-E236-479A-A9F1-67FE3749E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600"/>
            <a:ext cx="5181600" cy="5266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C4627-C993-4168-B110-66AAFDAD9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4600"/>
            <a:ext cx="5181600" cy="5266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00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4C7C-0EB0-4E28-8C70-639E965F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38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98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10C8D8-B4E4-41DF-BDB3-06DD27B075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574A1-C444-472C-ACD4-06A4A129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60"/>
            <a:ext cx="10515600" cy="532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242F0-7DE8-4F8E-AF8B-51D901212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4600"/>
            <a:ext cx="10515600" cy="493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0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039AE7-F029-4440-8C70-F973A97E1CEE}"/>
              </a:ext>
            </a:extLst>
          </p:cNvPr>
          <p:cNvSpPr/>
          <p:nvPr/>
        </p:nvSpPr>
        <p:spPr>
          <a:xfrm>
            <a:off x="9153053" y="1928388"/>
            <a:ext cx="2553078" cy="1312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5BFC4-3E63-4D5D-A6D9-F7A38E748F0E}"/>
              </a:ext>
            </a:extLst>
          </p:cNvPr>
          <p:cNvSpPr/>
          <p:nvPr/>
        </p:nvSpPr>
        <p:spPr>
          <a:xfrm>
            <a:off x="9696261" y="5857592"/>
            <a:ext cx="2136618" cy="679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244600"/>
            <a:ext cx="3690649" cy="52662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u="sng" dirty="0"/>
              <a:t>Recommendations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000" dirty="0"/>
              <a:t>Alternative B  -</a:t>
            </a:r>
          </a:p>
          <a:p>
            <a:pPr marL="0" indent="0">
              <a:buNone/>
            </a:pPr>
            <a:r>
              <a:rPr lang="en-US" sz="3000" dirty="0"/>
              <a:t>Pervious Pavement</a:t>
            </a:r>
          </a:p>
          <a:p>
            <a:r>
              <a:rPr lang="en-US" sz="3000" dirty="0"/>
              <a:t>Construct pervious pavement along First Ave &amp; Forest Street</a:t>
            </a:r>
          </a:p>
          <a:p>
            <a:r>
              <a:rPr lang="en-US" sz="3000" dirty="0"/>
              <a:t>Add curb and flume system to tie into existing inlets</a:t>
            </a:r>
          </a:p>
          <a:p>
            <a:r>
              <a:rPr lang="en-US" sz="3000" dirty="0"/>
              <a:t>Upsize the existing 15” outfall pipe to 24”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A73B1-E735-4890-A225-D12BC1C8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90" y="1845304"/>
            <a:ext cx="7510528" cy="44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3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244600"/>
            <a:ext cx="10902107" cy="1408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Recommendations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000" dirty="0"/>
              <a:t>Alternative B  - Typical Section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14AD7-C35E-44D3-BF0A-6C1B625C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8" y="2928994"/>
            <a:ext cx="9430065" cy="34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7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6" y="1244600"/>
            <a:ext cx="10013132" cy="526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Other Considerations</a:t>
            </a:r>
            <a:endParaRPr lang="en-US" sz="800" dirty="0"/>
          </a:p>
          <a:p>
            <a:r>
              <a:rPr lang="en-US" sz="3000" dirty="0"/>
              <a:t>The backyards of the homes on Forest Street and First Avenue have a history of flooding</a:t>
            </a:r>
          </a:p>
          <a:p>
            <a:r>
              <a:rPr lang="en-US" sz="3000" dirty="0"/>
              <a:t>Consider adding additional inlet pipe system with a separate outfall</a:t>
            </a:r>
          </a:p>
          <a:p>
            <a:r>
              <a:rPr lang="en-US" sz="3000" dirty="0"/>
              <a:t>Would require a drainage easement to construct and maintain system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256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888"/>
            <a:ext cx="10013132" cy="710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Other Considerations</a:t>
            </a:r>
            <a:endParaRPr lang="en-US" sz="8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D04F4-1DC5-4FAA-857A-3E55DD358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85" y="1825626"/>
            <a:ext cx="8124742" cy="46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0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897" y="1244600"/>
            <a:ext cx="10185903" cy="5266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u="sng" dirty="0"/>
              <a:t>Purpose</a:t>
            </a:r>
            <a:r>
              <a:rPr lang="en-US" sz="3400" dirty="0"/>
              <a:t>  </a:t>
            </a:r>
          </a:p>
          <a:p>
            <a:r>
              <a:rPr lang="en-US" sz="3400" dirty="0"/>
              <a:t>Preliminary evaluation of existing stormwater collection system </a:t>
            </a:r>
          </a:p>
          <a:p>
            <a:r>
              <a:rPr lang="en-US" sz="3400" dirty="0"/>
              <a:t>Identify potential solutions to carry forward to design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u="sng" dirty="0"/>
              <a:t>Study Area</a:t>
            </a:r>
          </a:p>
          <a:p>
            <a:r>
              <a:rPr lang="en-US" sz="3400" dirty="0"/>
              <a:t>Forest Street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/>
              <a:t>Between First Avenue and Second Avenue</a:t>
            </a:r>
          </a:p>
          <a:p>
            <a:r>
              <a:rPr lang="en-US" sz="3400" dirty="0"/>
              <a:t>First Avenue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400" dirty="0"/>
              <a:t>Between Forest Street and Butler Street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32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378" y="927729"/>
            <a:ext cx="9460872" cy="526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Observations</a:t>
            </a:r>
            <a:r>
              <a:rPr lang="en-US" dirty="0"/>
              <a:t> </a:t>
            </a:r>
          </a:p>
          <a:p>
            <a:r>
              <a:rPr lang="en-US" sz="2200" dirty="0"/>
              <a:t>Video dated July 7, 2019 showed flooding at 110 Forest Street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Inlets were filled with water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Runoff was not entering inlets - Grate tops are higher than dirt road</a:t>
            </a:r>
          </a:p>
          <a:p>
            <a:r>
              <a:rPr lang="en-US" sz="2200" dirty="0"/>
              <a:t>As-built plans from December 2017 drainage improvements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Shows existing road higher than inlets &amp; roadside swales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Road appears to have eroded in recent years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0DEE7-EA70-4B95-A4E4-DC497D9FA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2" y="3775295"/>
            <a:ext cx="6500020" cy="29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3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752" y="1244600"/>
            <a:ext cx="9460872" cy="526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Observations</a:t>
            </a:r>
            <a:r>
              <a:rPr lang="en-US" dirty="0"/>
              <a:t> </a:t>
            </a:r>
          </a:p>
          <a:p>
            <a:r>
              <a:rPr lang="en-US" sz="3000" dirty="0"/>
              <a:t>Field Visit on September 23, 2019</a:t>
            </a:r>
          </a:p>
          <a:p>
            <a:pPr marL="0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Inlets and French Drain system with perforated pipe</a:t>
            </a:r>
          </a:p>
          <a:p>
            <a:pPr marL="457200" lvl="1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Standing water in existing inlets about 3’ below grates</a:t>
            </a:r>
          </a:p>
          <a:p>
            <a:pPr marL="457200" lvl="1" indent="0">
              <a:buNone/>
            </a:pPr>
            <a:endParaRPr lang="en-US" sz="800" dirty="0"/>
          </a:p>
          <a:p>
            <a:pPr marL="1428750" lvl="2" indent="-514350">
              <a:buAutoNum type="arabicParenR"/>
            </a:pPr>
            <a:r>
              <a:rPr lang="en-US" sz="3000" dirty="0"/>
              <a:t>Actual groundwater elevation is higher then original design seasonal high groundwater – Back to back wet seasons</a:t>
            </a:r>
          </a:p>
          <a:p>
            <a:pPr marL="1428750" lvl="2" indent="-514350">
              <a:buAutoNum type="arabicParenR"/>
            </a:pPr>
            <a:r>
              <a:rPr lang="en-US" sz="3000" dirty="0"/>
              <a:t>Poor exfiltration due to siltation and sediment from road </a:t>
            </a:r>
          </a:p>
          <a:p>
            <a:pPr marL="914400" lvl="2" indent="0">
              <a:buNone/>
            </a:pPr>
            <a:endParaRPr lang="en-US" sz="30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801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752" y="1244600"/>
            <a:ext cx="9460872" cy="526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Drainage Modeling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dirty="0"/>
              <a:t>We modeled the original French Drain system with the following assumptions</a:t>
            </a:r>
          </a:p>
          <a:p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Existing pipes only provided 50% capacity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Existing French Drains provided no exfiltration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Simulate 2YR-8HR storm event (3” Rainfall)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142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752" y="1244600"/>
            <a:ext cx="9460872" cy="526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Findings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dirty="0"/>
              <a:t>Flooding is likely due to severe clogging of existing pipes</a:t>
            </a:r>
          </a:p>
          <a:p>
            <a:r>
              <a:rPr lang="en-US" sz="3000" dirty="0"/>
              <a:t>Possible groundwater infiltration in the French Drains</a:t>
            </a:r>
          </a:p>
          <a:p>
            <a:r>
              <a:rPr lang="en-US" sz="3000" dirty="0"/>
              <a:t>Estimated runoff could be higher due to impervious area added upstream</a:t>
            </a:r>
          </a:p>
          <a:p>
            <a:r>
              <a:rPr lang="en-US" sz="3000" dirty="0"/>
              <a:t>Existing ground elevation at R/W contains flooding for 2YR-8HR storm event (3” Rainfall)</a:t>
            </a:r>
          </a:p>
          <a:p>
            <a:r>
              <a:rPr lang="en-US" sz="3000" dirty="0"/>
              <a:t>Further analysis would be required during design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524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244600"/>
            <a:ext cx="3690649" cy="526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Recommendations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000" dirty="0"/>
              <a:t>Alternative A  -</a:t>
            </a:r>
          </a:p>
          <a:p>
            <a:pPr marL="0" indent="0">
              <a:buNone/>
            </a:pPr>
            <a:r>
              <a:rPr lang="en-US" sz="3000" dirty="0"/>
              <a:t>Keep the Existing Dirt Roads</a:t>
            </a:r>
          </a:p>
          <a:p>
            <a:r>
              <a:rPr lang="en-US" sz="3000" dirty="0"/>
              <a:t>Upsize the existing 15” outfall pipe to 24”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A73B1-E735-4890-A225-D12BC1C8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90" y="1845304"/>
            <a:ext cx="7510528" cy="44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6" y="1244600"/>
            <a:ext cx="10013132" cy="526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Recommendations</a:t>
            </a:r>
            <a:endParaRPr lang="en-US" sz="800" dirty="0"/>
          </a:p>
          <a:p>
            <a:r>
              <a:rPr lang="en-US" sz="3000" dirty="0"/>
              <a:t>Improve existing ditches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Add berm to reduce siltation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Add articulated ditch blocks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Add erosion matting to prevent washing out</a:t>
            </a:r>
          </a:p>
          <a:p>
            <a:r>
              <a:rPr lang="en-US" sz="3000" dirty="0"/>
              <a:t>Add additional ditches at corner of First Ave and Forest Street</a:t>
            </a:r>
          </a:p>
          <a:p>
            <a:r>
              <a:rPr lang="en-US" sz="3000" dirty="0"/>
              <a:t>Lower inlet elevations or raise elevation of dirt road</a:t>
            </a:r>
          </a:p>
          <a:p>
            <a:r>
              <a:rPr lang="en-US" sz="3000" dirty="0"/>
              <a:t>Desilt existing system</a:t>
            </a:r>
          </a:p>
          <a:p>
            <a:r>
              <a:rPr lang="en-US" sz="3000" dirty="0"/>
              <a:t>Create a maintenance plan for road and ditches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187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CC43-60BA-4F06-86B0-4A4600A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Street and First Avenue Drainage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CE0F-C842-4734-8DDF-B1F3E02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244600"/>
            <a:ext cx="10902107" cy="1408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Recommendations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000" dirty="0"/>
              <a:t>Alternative A  - Typical Section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 marL="457200" lvl="1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77CEA-536E-4F85-9C5F-5863C695B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5" y="2535221"/>
            <a:ext cx="10119220" cy="37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  <vt:lpstr>Forest Street and First Avenue Drainage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Chau, Hao</dc:creator>
  <cp:lastModifiedBy>Chau, Hao</cp:lastModifiedBy>
  <cp:revision>118</cp:revision>
  <cp:lastPrinted>2019-08-19T14:50:32Z</cp:lastPrinted>
  <dcterms:created xsi:type="dcterms:W3CDTF">2019-08-08T11:30:52Z</dcterms:created>
  <dcterms:modified xsi:type="dcterms:W3CDTF">2020-01-28T20:39:00Z</dcterms:modified>
</cp:coreProperties>
</file>